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9.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6.xml" ContentType="application/inkml+xml"/>
  <Override PartName="/ppt/ink/ink17.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4"/>
  </p:notesMasterIdLst>
  <p:sldIdLst>
    <p:sldId id="256" r:id="rId2"/>
    <p:sldId id="258" r:id="rId3"/>
    <p:sldId id="259" r:id="rId4"/>
    <p:sldId id="263" r:id="rId5"/>
    <p:sldId id="260" r:id="rId6"/>
    <p:sldId id="300" r:id="rId7"/>
    <p:sldId id="262" r:id="rId8"/>
    <p:sldId id="301" r:id="rId9"/>
    <p:sldId id="302" r:id="rId10"/>
    <p:sldId id="304" r:id="rId11"/>
    <p:sldId id="303" r:id="rId12"/>
    <p:sldId id="305" r:id="rId13"/>
    <p:sldId id="306" r:id="rId14"/>
    <p:sldId id="261" r:id="rId15"/>
    <p:sldId id="330" r:id="rId16"/>
    <p:sldId id="307" r:id="rId17"/>
    <p:sldId id="267" r:id="rId18"/>
    <p:sldId id="311" r:id="rId19"/>
    <p:sldId id="312" r:id="rId20"/>
    <p:sldId id="313" r:id="rId21"/>
    <p:sldId id="314" r:id="rId22"/>
    <p:sldId id="315" r:id="rId23"/>
    <p:sldId id="318" r:id="rId24"/>
    <p:sldId id="299" r:id="rId25"/>
    <p:sldId id="316" r:id="rId26"/>
    <p:sldId id="308" r:id="rId27"/>
    <p:sldId id="264" r:id="rId28"/>
    <p:sldId id="317" r:id="rId29"/>
    <p:sldId id="309" r:id="rId30"/>
    <p:sldId id="271" r:id="rId31"/>
    <p:sldId id="319" r:id="rId32"/>
    <p:sldId id="321" r:id="rId33"/>
    <p:sldId id="320" r:id="rId34"/>
    <p:sldId id="322" r:id="rId35"/>
    <p:sldId id="324" r:id="rId36"/>
    <p:sldId id="274" r:id="rId37"/>
    <p:sldId id="323" r:id="rId38"/>
    <p:sldId id="326" r:id="rId39"/>
    <p:sldId id="325" r:id="rId40"/>
    <p:sldId id="327" r:id="rId41"/>
    <p:sldId id="328" r:id="rId42"/>
    <p:sldId id="329" r:id="rId43"/>
  </p:sldIdLst>
  <p:sldSz cx="9144000" cy="5143500" type="screen16x9"/>
  <p:notesSz cx="6858000" cy="9144000"/>
  <p:embeddedFontLst>
    <p:embeddedFont>
      <p:font typeface="Exo 2" panose="020B060402020202020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
      <p:font typeface="Roboto Condensed" panose="02000000000000000000" pitchFamily="2" charset="0"/>
      <p:regular r:id="rId53"/>
      <p:bold r:id="rId54"/>
      <p:italic r:id="rId55"/>
      <p:boldItalic r:id="rId56"/>
    </p:embeddedFont>
    <p:embeddedFont>
      <p:font typeface="Roboto Condensed Light"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C9938F-F9A2-4318-B97C-48E6E87CC1F2}">
  <a:tblStyle styleId="{89C9938F-F9A2-4318-B97C-48E6E87CC1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8713" autoAdjust="0"/>
  </p:normalViewPr>
  <p:slideViewPr>
    <p:cSldViewPr snapToGrid="0">
      <p:cViewPr varScale="1">
        <p:scale>
          <a:sx n="132" d="100"/>
          <a:sy n="132" d="100"/>
        </p:scale>
        <p:origin x="3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5T15:00:10.6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1,'7509'0,"-7489"0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6:34.684"/>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0,'11536'0,"-11527"0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6:43.277"/>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1 1,'10989'0,"-10974"0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5:44.871"/>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1,'11237'0,"-11222"0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5:56.032"/>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1,'10920'0,"-11439"0,507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6:34.684"/>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0,'11536'0,"-11527"0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6:43.277"/>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1 1,'10989'0,"-10974"0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5T13:55:09.50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0,'910'0,"-891"0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5T13:55:18.157"/>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1,'2385'0,"-2377"0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5T15:00:17.0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0,'10103'0,"-10088"0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5T15:00:21.1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0,'7175'0,"-7155"0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5:44.871"/>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1,'11237'0,"-11222"0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5:56.032"/>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1,'10920'0,"-11439"0,507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6:34.684"/>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0,'11536'0,"-11527"0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6:43.277"/>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1 1,'10989'0,"-10974"0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5:44.871"/>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1,'11237'0,"-11222"0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21:15:56.032"/>
    </inkml:context>
    <inkml:brush xml:id="br0">
      <inkml:brushProperty name="width" value="0.1" units="cm"/>
      <inkml:brushProperty name="height" value="0.2" units="cm"/>
      <inkml:brushProperty name="color" value="#A2D762"/>
      <inkml:brushProperty name="tip" value="rectangle"/>
      <inkml:brushProperty name="rasterOp" value="maskPen"/>
      <inkml:brushProperty name="ignorePressure" value="1"/>
    </inkml:brush>
  </inkml:definitions>
  <inkml:trace contextRef="#ctx0" brushRef="#br0">0 1,'10920'0,"-11439"0,507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de continuer sur les données de </a:t>
            </a:r>
            <a:r>
              <a:rPr lang="fr-FR" dirty="0" err="1"/>
              <a:t>cityscapes</a:t>
            </a:r>
            <a:r>
              <a:rPr lang="fr-FR" dirty="0"/>
              <a:t>, faisons un point sur les principes de segmentation.</a:t>
            </a:r>
            <a:endParaRPr dirty="0"/>
          </a:p>
        </p:txBody>
      </p:sp>
    </p:spTree>
    <p:extLst>
      <p:ext uri="{BB962C8B-B14F-4D97-AF65-F5344CB8AC3E}">
        <p14:creationId xmlns:p14="http://schemas.microsoft.com/office/powerpoint/2010/main" val="3441772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8720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3363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1497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303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8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998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19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563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9198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214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07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321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24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3952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Afin de veiller à ne pas avoir de fuite de données, on sépare le jeu de données en plusieurs set.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Afin de veiller à ne pas avoir de fuite de données, on sépare le jeu de données en plusieurs set.</a:t>
            </a:r>
            <a:endParaRPr dirty="0"/>
          </a:p>
        </p:txBody>
      </p:sp>
    </p:spTree>
    <p:extLst>
      <p:ext uri="{BB962C8B-B14F-4D97-AF65-F5344CB8AC3E}">
        <p14:creationId xmlns:p14="http://schemas.microsoft.com/office/powerpoint/2010/main" val="111674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Version augmentée pour chaque modèle</a:t>
            </a:r>
            <a:endParaRPr dirty="0"/>
          </a:p>
        </p:txBody>
      </p:sp>
    </p:spTree>
    <p:extLst>
      <p:ext uri="{BB962C8B-B14F-4D97-AF65-F5344CB8AC3E}">
        <p14:creationId xmlns:p14="http://schemas.microsoft.com/office/powerpoint/2010/main" val="102057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690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340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70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916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57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6097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35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011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831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70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L’objectif principal est la conception d’un premier modèle de segmentation. Cet objectif s’inscrit dans le contexte d’une recherche et développement de toute une équipe. Cet objectif n’est qu’une étape du projet.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Vo</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45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5481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9377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2" name="Espace réservé du numéro de diapositive 2">
            <a:extLst>
              <a:ext uri="{FF2B5EF4-FFF2-40B4-BE49-F238E27FC236}">
                <a16:creationId xmlns:a16="http://schemas.microsoft.com/office/drawing/2014/main" id="{1F1C8262-C60B-EB93-04E4-3177B1D7CEB6}"/>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 name="Espace réservé du numéro de diapositive 2">
            <a:extLst>
              <a:ext uri="{FF2B5EF4-FFF2-40B4-BE49-F238E27FC236}">
                <a16:creationId xmlns:a16="http://schemas.microsoft.com/office/drawing/2014/main" id="{68E459ED-E37E-BAA8-2EF8-F37AAC86BC03}"/>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52339384-3655-88B1-9D51-A6E6A95D66FD}"/>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B4C02AC9-5C4F-9373-AB75-090EEFA3DDA5}"/>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9A5CB6BA-53BF-6713-8B47-0A3F90B32F50}"/>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9FE3D729-5D72-1E5A-1D5B-ADC9F02AEF73}"/>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1B163136-7580-A9F0-3C6E-CDB74B572CD9}"/>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 name="Espace réservé du numéro de diapositive 2">
            <a:extLst>
              <a:ext uri="{FF2B5EF4-FFF2-40B4-BE49-F238E27FC236}">
                <a16:creationId xmlns:a16="http://schemas.microsoft.com/office/drawing/2014/main" id="{942FE13A-C5F7-ACA0-8084-DBB993D20583}"/>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 name="Espace réservé du numéro de diapositive 2">
            <a:extLst>
              <a:ext uri="{FF2B5EF4-FFF2-40B4-BE49-F238E27FC236}">
                <a16:creationId xmlns:a16="http://schemas.microsoft.com/office/drawing/2014/main" id="{94BACE5F-1F36-0C69-D423-4E15CB78991E}"/>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 name="Espace réservé du numéro de diapositive 2">
            <a:extLst>
              <a:ext uri="{FF2B5EF4-FFF2-40B4-BE49-F238E27FC236}">
                <a16:creationId xmlns:a16="http://schemas.microsoft.com/office/drawing/2014/main" id="{0E801B3E-C21C-5DAF-8AF5-A8F50E77EFB6}"/>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 name="Espace réservé du numéro de diapositive 2">
            <a:extLst>
              <a:ext uri="{FF2B5EF4-FFF2-40B4-BE49-F238E27FC236}">
                <a16:creationId xmlns:a16="http://schemas.microsoft.com/office/drawing/2014/main" id="{E34E2767-08C9-B439-7975-BE2227ED12DC}"/>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D3C438A0-1C98-BC03-D242-5943534DD7B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 name="Espace réservé du numéro de diapositive 2">
            <a:extLst>
              <a:ext uri="{FF2B5EF4-FFF2-40B4-BE49-F238E27FC236}">
                <a16:creationId xmlns:a16="http://schemas.microsoft.com/office/drawing/2014/main" id="{5BF2D3D9-B884-5B89-01E7-E6D890987655}"/>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 name="Espace réservé du numéro de diapositive 2">
            <a:extLst>
              <a:ext uri="{FF2B5EF4-FFF2-40B4-BE49-F238E27FC236}">
                <a16:creationId xmlns:a16="http://schemas.microsoft.com/office/drawing/2014/main" id="{0BF93B29-69B1-F32F-2C4B-8E90A2281C88}"/>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
        <p:nvSpPr>
          <p:cNvPr id="2" name="Espace réservé du numéro de diapositive 2">
            <a:extLst>
              <a:ext uri="{FF2B5EF4-FFF2-40B4-BE49-F238E27FC236}">
                <a16:creationId xmlns:a16="http://schemas.microsoft.com/office/drawing/2014/main" id="{0C73E879-B911-DD61-FABA-239FF53005F9}"/>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 name="Espace réservé du numéro de diapositive 2">
            <a:extLst>
              <a:ext uri="{FF2B5EF4-FFF2-40B4-BE49-F238E27FC236}">
                <a16:creationId xmlns:a16="http://schemas.microsoft.com/office/drawing/2014/main" id="{5C0259A3-FCEB-ADB8-2796-7C178F26CD11}"/>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 name="Espace réservé du numéro de diapositive 2">
            <a:extLst>
              <a:ext uri="{FF2B5EF4-FFF2-40B4-BE49-F238E27FC236}">
                <a16:creationId xmlns:a16="http://schemas.microsoft.com/office/drawing/2014/main" id="{56AC24F3-3A53-3354-8066-66E86DF66BB8}"/>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 name="Espace réservé du numéro de diapositive 2">
            <a:extLst>
              <a:ext uri="{FF2B5EF4-FFF2-40B4-BE49-F238E27FC236}">
                <a16:creationId xmlns:a16="http://schemas.microsoft.com/office/drawing/2014/main" id="{C7B6B22A-D4C9-DBC8-69B7-8FBC6BD5A40E}"/>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 name="Espace réservé du numéro de diapositive 2">
            <a:extLst>
              <a:ext uri="{FF2B5EF4-FFF2-40B4-BE49-F238E27FC236}">
                <a16:creationId xmlns:a16="http://schemas.microsoft.com/office/drawing/2014/main" id="{415DB77F-EFCC-C3E0-D233-7A221D68C5A9}"/>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 name="Espace réservé du numéro de diapositive 2">
            <a:extLst>
              <a:ext uri="{FF2B5EF4-FFF2-40B4-BE49-F238E27FC236}">
                <a16:creationId xmlns:a16="http://schemas.microsoft.com/office/drawing/2014/main" id="{FB312731-FC53-800E-8C91-747698071F03}"/>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2" name="Espace réservé du numéro de diapositive 2">
            <a:extLst>
              <a:ext uri="{FF2B5EF4-FFF2-40B4-BE49-F238E27FC236}">
                <a16:creationId xmlns:a16="http://schemas.microsoft.com/office/drawing/2014/main" id="{CB1351D6-041A-8BB8-2D86-33C87CAFC651}"/>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2" name="Espace réservé du numéro de diapositive 2">
            <a:extLst>
              <a:ext uri="{FF2B5EF4-FFF2-40B4-BE49-F238E27FC236}">
                <a16:creationId xmlns:a16="http://schemas.microsoft.com/office/drawing/2014/main" id="{9502F7AA-CBB3-DC72-2198-38BBA9C22774}"/>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dirty="0"/>
          </a:p>
        </p:txBody>
      </p:sp>
      <p:sp>
        <p:nvSpPr>
          <p:cNvPr id="3" name="Espace réservé du numéro de diapositive 2">
            <a:extLst>
              <a:ext uri="{FF2B5EF4-FFF2-40B4-BE49-F238E27FC236}">
                <a16:creationId xmlns:a16="http://schemas.microsoft.com/office/drawing/2014/main" id="{6560F4F7-DE7B-CE05-621D-7B617B593C4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0CE8BE-E0BF-4F6B-8E2C-049B883F87E6}" type="slidenum">
              <a:rPr lang="fr-FR" smtClean="0"/>
              <a:t>‹N°›</a:t>
            </a:fld>
            <a:endParaRPr lang="fr-F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8" r:id="rId17"/>
    <p:sldLayoutId id="2147483669" r:id="rId18"/>
    <p:sldLayoutId id="2147483670" r:id="rId19"/>
    <p:sldLayoutId id="2147483672" r:id="rId20"/>
    <p:sldLayoutId id="2147483673" r:id="rId21"/>
    <p:sldLayoutId id="2147483674"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xml"/><Relationship Id="rId7" Type="http://schemas.openxmlformats.org/officeDocument/2006/relationships/notesSlide" Target="../notesSlides/notesSlide14.xml"/><Relationship Id="rId12" Type="http://schemas.openxmlformats.org/officeDocument/2006/relationships/image" Target="../media/image3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4.xml"/><Relationship Id="rId11" Type="http://schemas.openxmlformats.org/officeDocument/2006/relationships/image" Target="../media/image39.png"/><Relationship Id="rId5" Type="http://schemas.openxmlformats.org/officeDocument/2006/relationships/tags" Target="../tags/tag6.xml"/><Relationship Id="rId10" Type="http://schemas.microsoft.com/office/2007/relationships/hdphoto" Target="../media/hdphoto1.wdp"/><Relationship Id="rId4" Type="http://schemas.openxmlformats.org/officeDocument/2006/relationships/tags" Target="../tags/tag5.xml"/><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41.png"/><Relationship Id="rId4" Type="http://schemas.openxmlformats.org/officeDocument/2006/relationships/customXml" Target="../ink/ink1.xml"/><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33.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7.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slide" Target="slide30.xml"/><Relationship Id="rId5" Type="http://schemas.openxmlformats.org/officeDocument/2006/relationships/slide" Target="slide7.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8.xml"/><Relationship Id="rId5" Type="http://schemas.openxmlformats.org/officeDocument/2006/relationships/image" Target="../media/image52.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67.png"/><Relationship Id="rId7" Type="http://schemas.openxmlformats.org/officeDocument/2006/relationships/image" Target="../media/image53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customXml" Target="../ink/ink5.xml"/><Relationship Id="rId11" Type="http://schemas.openxmlformats.org/officeDocument/2006/relationships/image" Target="../media/image550.png"/><Relationship Id="rId5" Type="http://schemas.openxmlformats.org/officeDocument/2006/relationships/image" Target="../media/image520.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540.png"/></Relationships>
</file>

<file path=ppt/slides/_rels/slide2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8.xml"/><Relationship Id="rId7" Type="http://schemas.openxmlformats.org/officeDocument/2006/relationships/image" Target="../media/image530.png"/><Relationship Id="rId12"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customXml" Target="../ink/ink9.xml"/><Relationship Id="rId11" Type="http://schemas.openxmlformats.org/officeDocument/2006/relationships/image" Target="../media/image550.png"/><Relationship Id="rId5" Type="http://schemas.openxmlformats.org/officeDocument/2006/relationships/image" Target="../media/image520.png"/><Relationship Id="rId10" Type="http://schemas.openxmlformats.org/officeDocument/2006/relationships/customXml" Target="../ink/ink11.xml"/><Relationship Id="rId9" Type="http://schemas.openxmlformats.org/officeDocument/2006/relationships/image" Target="../media/image540.png"/></Relationships>
</file>

<file path=ppt/slides/_rels/slide2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60.png"/><Relationship Id="rId11" Type="http://schemas.openxmlformats.org/officeDocument/2006/relationships/image" Target="../media/image69.png"/><Relationship Id="rId5" Type="http://schemas.openxmlformats.org/officeDocument/2006/relationships/customXml" Target="../ink/ink13.xml"/><Relationship Id="rId10" Type="http://schemas.openxmlformats.org/officeDocument/2006/relationships/image" Target="../media/image570.png"/><Relationship Id="rId4" Type="http://schemas.openxmlformats.org/officeDocument/2006/relationships/image" Target="../media/image520.png"/><Relationship Id="rId9" Type="http://schemas.openxmlformats.org/officeDocument/2006/relationships/customXml" Target="../ink/ink15.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700.png"/><Relationship Id="rId5" Type="http://schemas.openxmlformats.org/officeDocument/2006/relationships/customXml" Target="../ink/ink17.xml"/><Relationship Id="rId4" Type="http://schemas.openxmlformats.org/officeDocument/2006/relationships/image" Target="../media/image690.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hyperlink" Target="https://derrazsofiane-p8-app-app-5pnjts.streamlitapp.com/"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88.svg"/><Relationship Id="rId18" Type="http://schemas.openxmlformats.org/officeDocument/2006/relationships/image" Target="../media/image93.png"/><Relationship Id="rId3" Type="http://schemas.openxmlformats.org/officeDocument/2006/relationships/tags" Target="../tags/tag13.xml"/><Relationship Id="rId21" Type="http://schemas.openxmlformats.org/officeDocument/2006/relationships/image" Target="../media/image96.svg"/><Relationship Id="rId7" Type="http://schemas.openxmlformats.org/officeDocument/2006/relationships/tags" Target="../tags/tag17.xml"/><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tags" Target="../tags/tag12.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86.svg"/><Relationship Id="rId5" Type="http://schemas.openxmlformats.org/officeDocument/2006/relationships/tags" Target="../tags/tag15.xml"/><Relationship Id="rId15" Type="http://schemas.openxmlformats.org/officeDocument/2006/relationships/image" Target="../media/image90.svg"/><Relationship Id="rId23" Type="http://schemas.openxmlformats.org/officeDocument/2006/relationships/image" Target="../media/image98.svg"/><Relationship Id="rId10" Type="http://schemas.openxmlformats.org/officeDocument/2006/relationships/image" Target="../media/image85.png"/><Relationship Id="rId19" Type="http://schemas.openxmlformats.org/officeDocument/2006/relationships/image" Target="../media/image94.svg"/><Relationship Id="rId4" Type="http://schemas.openxmlformats.org/officeDocument/2006/relationships/tags" Target="../tags/tag14.xml"/><Relationship Id="rId9" Type="http://schemas.openxmlformats.org/officeDocument/2006/relationships/notesSlide" Target="../notesSlides/notesSlide41.xml"/><Relationship Id="rId14" Type="http://schemas.openxmlformats.org/officeDocument/2006/relationships/image" Target="../media/image89.png"/><Relationship Id="rId22" Type="http://schemas.openxmlformats.org/officeDocument/2006/relationships/image" Target="../media/image9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CONCEPTION D’UNE VOITURE AUTONOME</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Grâce au Deep Learning</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C739767B-331F-BF69-5749-8C229A7C12C3}"/>
              </a:ext>
            </a:extLst>
          </p:cNvPr>
          <p:cNvSpPr>
            <a:spLocks noGrp="1"/>
          </p:cNvSpPr>
          <p:nvPr>
            <p:ph type="sldNum" sz="quarter" idx="4"/>
          </p:nvPr>
        </p:nvSpPr>
        <p:spPr/>
        <p:txBody>
          <a:bodyPr/>
          <a:lstStyle/>
          <a:p>
            <a:fld id="{BB0CE8BE-E0BF-4F6B-8E2C-049B883F87E6}" type="slidenum">
              <a:rPr lang="fr-FR" smtClean="0"/>
              <a:t>1</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PRINCIPES DE SEGMENTATION</a:t>
            </a:r>
            <a:endParaRPr dirty="0"/>
          </a:p>
        </p:txBody>
      </p:sp>
      <p:pic>
        <p:nvPicPr>
          <p:cNvPr id="3074" name="Picture 2">
            <a:extLst>
              <a:ext uri="{FF2B5EF4-FFF2-40B4-BE49-F238E27FC236}">
                <a16:creationId xmlns:a16="http://schemas.microsoft.com/office/drawing/2014/main" id="{952BD9C2-3C4D-DCAB-6A52-7A8C5AA2C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977" y="1299050"/>
            <a:ext cx="6862046" cy="280915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147CAF7D-5443-E994-D81E-EF2661E0369B}"/>
              </a:ext>
            </a:extLst>
          </p:cNvPr>
          <p:cNvSpPr>
            <a:spLocks noGrp="1"/>
          </p:cNvSpPr>
          <p:nvPr>
            <p:ph type="sldNum" sz="quarter" idx="10"/>
          </p:nvPr>
        </p:nvSpPr>
        <p:spPr/>
        <p:txBody>
          <a:bodyPr/>
          <a:lstStyle/>
          <a:p>
            <a:fld id="{BB0CE8BE-E0BF-4F6B-8E2C-049B883F87E6}" type="slidenum">
              <a:rPr lang="fr-FR" smtClean="0"/>
              <a:t>10</a:t>
            </a:fld>
            <a:endParaRPr lang="fr-FR"/>
          </a:p>
        </p:txBody>
      </p:sp>
    </p:spTree>
    <p:extLst>
      <p:ext uri="{BB962C8B-B14F-4D97-AF65-F5344CB8AC3E}">
        <p14:creationId xmlns:p14="http://schemas.microsoft.com/office/powerpoint/2010/main" val="238924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DONNÉES</a:t>
            </a:r>
            <a:endParaRPr dirty="0"/>
          </a:p>
        </p:txBody>
      </p:sp>
      <p:pic>
        <p:nvPicPr>
          <p:cNvPr id="3" name="Image 2">
            <a:extLst>
              <a:ext uri="{FF2B5EF4-FFF2-40B4-BE49-F238E27FC236}">
                <a16:creationId xmlns:a16="http://schemas.microsoft.com/office/drawing/2014/main" id="{7D3091D4-694F-7F18-403E-0A082C6AA4E8}"/>
              </a:ext>
            </a:extLst>
          </p:cNvPr>
          <p:cNvPicPr>
            <a:picLocks noChangeAspect="1"/>
          </p:cNvPicPr>
          <p:nvPr/>
        </p:nvPicPr>
        <p:blipFill>
          <a:blip r:embed="rId3"/>
          <a:stretch>
            <a:fillRect/>
          </a:stretch>
        </p:blipFill>
        <p:spPr>
          <a:xfrm>
            <a:off x="782604" y="2654796"/>
            <a:ext cx="3069580" cy="1534790"/>
          </a:xfrm>
          <a:prstGeom prst="rect">
            <a:avLst/>
          </a:prstGeom>
        </p:spPr>
      </p:pic>
      <p:pic>
        <p:nvPicPr>
          <p:cNvPr id="5" name="Image 4">
            <a:extLst>
              <a:ext uri="{FF2B5EF4-FFF2-40B4-BE49-F238E27FC236}">
                <a16:creationId xmlns:a16="http://schemas.microsoft.com/office/drawing/2014/main" id="{340D63B7-ADD4-6BB3-7930-6A076C2D69CA}"/>
              </a:ext>
            </a:extLst>
          </p:cNvPr>
          <p:cNvPicPr>
            <a:picLocks noChangeAspect="1"/>
          </p:cNvPicPr>
          <p:nvPr/>
        </p:nvPicPr>
        <p:blipFill>
          <a:blip r:embed="rId4"/>
          <a:stretch>
            <a:fillRect/>
          </a:stretch>
        </p:blipFill>
        <p:spPr>
          <a:xfrm>
            <a:off x="5291816" y="2663622"/>
            <a:ext cx="3069580" cy="1534790"/>
          </a:xfrm>
          <a:prstGeom prst="rect">
            <a:avLst/>
          </a:prstGeom>
        </p:spPr>
      </p:pic>
      <p:pic>
        <p:nvPicPr>
          <p:cNvPr id="9" name="Image 8">
            <a:extLst>
              <a:ext uri="{FF2B5EF4-FFF2-40B4-BE49-F238E27FC236}">
                <a16:creationId xmlns:a16="http://schemas.microsoft.com/office/drawing/2014/main" id="{35684D33-CB91-E1EF-371A-B4810BE1EA7B}"/>
              </a:ext>
            </a:extLst>
          </p:cNvPr>
          <p:cNvPicPr>
            <a:picLocks noChangeAspect="1"/>
          </p:cNvPicPr>
          <p:nvPr/>
        </p:nvPicPr>
        <p:blipFill>
          <a:blip r:embed="rId5"/>
          <a:stretch>
            <a:fillRect/>
          </a:stretch>
        </p:blipFill>
        <p:spPr>
          <a:xfrm rot="18888637">
            <a:off x="4133865" y="2984056"/>
            <a:ext cx="876270" cy="876270"/>
          </a:xfrm>
          <a:prstGeom prst="rect">
            <a:avLst/>
          </a:prstGeom>
        </p:spPr>
      </p:pic>
      <p:sp>
        <p:nvSpPr>
          <p:cNvPr id="12" name="Google Shape;225;p38">
            <a:extLst>
              <a:ext uri="{FF2B5EF4-FFF2-40B4-BE49-F238E27FC236}">
                <a16:creationId xmlns:a16="http://schemas.microsoft.com/office/drawing/2014/main" id="{18C70058-A42B-53AE-D9AB-368AC1FAE7BB}"/>
              </a:ext>
            </a:extLst>
          </p:cNvPr>
          <p:cNvSpPr txBox="1"/>
          <p:nvPr/>
        </p:nvSpPr>
        <p:spPr>
          <a:xfrm>
            <a:off x="1310910" y="2081871"/>
            <a:ext cx="2021240" cy="38095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IMAGE D’ENTRÉE</a:t>
            </a:r>
            <a:endParaRPr b="1" dirty="0">
              <a:solidFill>
                <a:srgbClr val="434343"/>
              </a:solidFill>
              <a:latin typeface="Exo 2"/>
              <a:ea typeface="Exo 2"/>
              <a:cs typeface="Exo 2"/>
              <a:sym typeface="Exo 2"/>
            </a:endParaRPr>
          </a:p>
        </p:txBody>
      </p:sp>
      <p:sp>
        <p:nvSpPr>
          <p:cNvPr id="13" name="Google Shape;225;p38">
            <a:extLst>
              <a:ext uri="{FF2B5EF4-FFF2-40B4-BE49-F238E27FC236}">
                <a16:creationId xmlns:a16="http://schemas.microsoft.com/office/drawing/2014/main" id="{1EC9DBB1-93D3-90F2-6566-A4B3BA1A3243}"/>
              </a:ext>
            </a:extLst>
          </p:cNvPr>
          <p:cNvSpPr txBox="1"/>
          <p:nvPr/>
        </p:nvSpPr>
        <p:spPr>
          <a:xfrm>
            <a:off x="5811850" y="2081871"/>
            <a:ext cx="2021240" cy="38095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MASQUE À PRÉDIRE</a:t>
            </a:r>
            <a:endParaRPr b="1" dirty="0">
              <a:solidFill>
                <a:srgbClr val="434343"/>
              </a:solidFill>
              <a:latin typeface="Exo 2"/>
              <a:ea typeface="Exo 2"/>
              <a:cs typeface="Exo 2"/>
              <a:sym typeface="Exo 2"/>
            </a:endParaRPr>
          </a:p>
        </p:txBody>
      </p:sp>
      <p:sp>
        <p:nvSpPr>
          <p:cNvPr id="2" name="Espace réservé du numéro de diapositive 1">
            <a:extLst>
              <a:ext uri="{FF2B5EF4-FFF2-40B4-BE49-F238E27FC236}">
                <a16:creationId xmlns:a16="http://schemas.microsoft.com/office/drawing/2014/main" id="{4A7FC851-B56D-D058-B6AC-32302BAF7EE1}"/>
              </a:ext>
            </a:extLst>
          </p:cNvPr>
          <p:cNvSpPr>
            <a:spLocks noGrp="1"/>
          </p:cNvSpPr>
          <p:nvPr>
            <p:ph type="sldNum" sz="quarter" idx="10"/>
          </p:nvPr>
        </p:nvSpPr>
        <p:spPr/>
        <p:txBody>
          <a:bodyPr/>
          <a:lstStyle/>
          <a:p>
            <a:fld id="{BB0CE8BE-E0BF-4F6B-8E2C-049B883F87E6}" type="slidenum">
              <a:rPr lang="fr-FR" smtClean="0"/>
              <a:t>11</a:t>
            </a:fld>
            <a:endParaRPr lang="fr-FR"/>
          </a:p>
        </p:txBody>
      </p:sp>
    </p:spTree>
    <p:extLst>
      <p:ext uri="{BB962C8B-B14F-4D97-AF65-F5344CB8AC3E}">
        <p14:creationId xmlns:p14="http://schemas.microsoft.com/office/powerpoint/2010/main" val="152082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DONNÉES</a:t>
            </a:r>
            <a:endParaRPr dirty="0"/>
          </a:p>
        </p:txBody>
      </p:sp>
      <p:pic>
        <p:nvPicPr>
          <p:cNvPr id="4" name="Image 3">
            <a:extLst>
              <a:ext uri="{FF2B5EF4-FFF2-40B4-BE49-F238E27FC236}">
                <a16:creationId xmlns:a16="http://schemas.microsoft.com/office/drawing/2014/main" id="{66314179-05C4-05D4-8F6E-6A3014DF135B}"/>
              </a:ext>
            </a:extLst>
          </p:cNvPr>
          <p:cNvPicPr>
            <a:picLocks noChangeAspect="1"/>
          </p:cNvPicPr>
          <p:nvPr/>
        </p:nvPicPr>
        <p:blipFill>
          <a:blip r:embed="rId3"/>
          <a:stretch>
            <a:fillRect/>
          </a:stretch>
        </p:blipFill>
        <p:spPr>
          <a:xfrm>
            <a:off x="2001174" y="1299050"/>
            <a:ext cx="5141652" cy="3659045"/>
          </a:xfrm>
          <a:prstGeom prst="rect">
            <a:avLst/>
          </a:prstGeom>
        </p:spPr>
      </p:pic>
      <p:sp>
        <p:nvSpPr>
          <p:cNvPr id="2" name="Espace réservé du numéro de diapositive 1">
            <a:extLst>
              <a:ext uri="{FF2B5EF4-FFF2-40B4-BE49-F238E27FC236}">
                <a16:creationId xmlns:a16="http://schemas.microsoft.com/office/drawing/2014/main" id="{499845C5-D616-4D2B-30E7-D76D944D12BC}"/>
              </a:ext>
            </a:extLst>
          </p:cNvPr>
          <p:cNvSpPr>
            <a:spLocks noGrp="1"/>
          </p:cNvSpPr>
          <p:nvPr>
            <p:ph type="sldNum" sz="quarter" idx="10"/>
          </p:nvPr>
        </p:nvSpPr>
        <p:spPr/>
        <p:txBody>
          <a:bodyPr/>
          <a:lstStyle/>
          <a:p>
            <a:fld id="{BB0CE8BE-E0BF-4F6B-8E2C-049B883F87E6}" type="slidenum">
              <a:rPr lang="fr-FR" smtClean="0"/>
              <a:t>12</a:t>
            </a:fld>
            <a:endParaRPr lang="fr-FR"/>
          </a:p>
        </p:txBody>
      </p:sp>
    </p:spTree>
    <p:extLst>
      <p:ext uri="{BB962C8B-B14F-4D97-AF65-F5344CB8AC3E}">
        <p14:creationId xmlns:p14="http://schemas.microsoft.com/office/powerpoint/2010/main" val="10324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DONNÉES</a:t>
            </a:r>
            <a:endParaRPr dirty="0"/>
          </a:p>
        </p:txBody>
      </p:sp>
      <p:pic>
        <p:nvPicPr>
          <p:cNvPr id="7" name="Image 6">
            <a:extLst>
              <a:ext uri="{FF2B5EF4-FFF2-40B4-BE49-F238E27FC236}">
                <a16:creationId xmlns:a16="http://schemas.microsoft.com/office/drawing/2014/main" id="{4291553F-497A-C340-2FB1-4F6F4FB0044E}"/>
              </a:ext>
            </a:extLst>
          </p:cNvPr>
          <p:cNvPicPr>
            <a:picLocks noChangeAspect="1"/>
          </p:cNvPicPr>
          <p:nvPr/>
        </p:nvPicPr>
        <p:blipFill>
          <a:blip r:embed="rId3"/>
          <a:stretch>
            <a:fillRect/>
          </a:stretch>
        </p:blipFill>
        <p:spPr>
          <a:xfrm>
            <a:off x="466151" y="1096749"/>
            <a:ext cx="8211696" cy="1886213"/>
          </a:xfrm>
          <a:prstGeom prst="rect">
            <a:avLst/>
          </a:prstGeom>
        </p:spPr>
      </p:pic>
      <p:pic>
        <p:nvPicPr>
          <p:cNvPr id="11" name="Image 10">
            <a:extLst>
              <a:ext uri="{FF2B5EF4-FFF2-40B4-BE49-F238E27FC236}">
                <a16:creationId xmlns:a16="http://schemas.microsoft.com/office/drawing/2014/main" id="{852F9C30-E045-B6E0-92C5-C664E8EB2D2C}"/>
              </a:ext>
            </a:extLst>
          </p:cNvPr>
          <p:cNvPicPr>
            <a:picLocks noChangeAspect="1"/>
          </p:cNvPicPr>
          <p:nvPr/>
        </p:nvPicPr>
        <p:blipFill>
          <a:blip r:embed="rId4"/>
          <a:stretch>
            <a:fillRect/>
          </a:stretch>
        </p:blipFill>
        <p:spPr>
          <a:xfrm>
            <a:off x="2583381" y="3365728"/>
            <a:ext cx="3002145" cy="1501073"/>
          </a:xfrm>
          <a:prstGeom prst="rect">
            <a:avLst/>
          </a:prstGeom>
        </p:spPr>
      </p:pic>
      <p:sp>
        <p:nvSpPr>
          <p:cNvPr id="12" name="Rectangle : coins arrondis 11">
            <a:extLst>
              <a:ext uri="{FF2B5EF4-FFF2-40B4-BE49-F238E27FC236}">
                <a16:creationId xmlns:a16="http://schemas.microsoft.com/office/drawing/2014/main" id="{93196149-BD55-9D9F-DEF0-F8CE80CA2726}"/>
              </a:ext>
            </a:extLst>
          </p:cNvPr>
          <p:cNvSpPr/>
          <p:nvPr/>
        </p:nvSpPr>
        <p:spPr>
          <a:xfrm>
            <a:off x="2751292" y="1299050"/>
            <a:ext cx="319635" cy="16839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 coins arrondis 20">
            <a:extLst>
              <a:ext uri="{FF2B5EF4-FFF2-40B4-BE49-F238E27FC236}">
                <a16:creationId xmlns:a16="http://schemas.microsoft.com/office/drawing/2014/main" id="{99D589FB-6C11-B004-B738-F35740FE462D}"/>
              </a:ext>
            </a:extLst>
          </p:cNvPr>
          <p:cNvSpPr/>
          <p:nvPr/>
        </p:nvSpPr>
        <p:spPr>
          <a:xfrm>
            <a:off x="4960418" y="1359462"/>
            <a:ext cx="477430" cy="1623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2313477E-3618-EF19-0418-EEB2DF134557}"/>
              </a:ext>
            </a:extLst>
          </p:cNvPr>
          <p:cNvCxnSpPr>
            <a:stCxn id="12" idx="2"/>
          </p:cNvCxnSpPr>
          <p:nvPr/>
        </p:nvCxnSpPr>
        <p:spPr>
          <a:xfrm flipH="1">
            <a:off x="2911109" y="2982962"/>
            <a:ext cx="1" cy="383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77D0329-FCA0-36E8-71D8-C5C0B6FCA642}"/>
              </a:ext>
            </a:extLst>
          </p:cNvPr>
          <p:cNvCxnSpPr>
            <a:cxnSpLocks/>
            <a:endCxn id="21" idx="2"/>
          </p:cNvCxnSpPr>
          <p:nvPr/>
        </p:nvCxnSpPr>
        <p:spPr>
          <a:xfrm flipV="1">
            <a:off x="5199133" y="2982962"/>
            <a:ext cx="0" cy="3827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D9951B45-2F56-3F7C-67AA-4B35763A3A3F}"/>
              </a:ext>
            </a:extLst>
          </p:cNvPr>
          <p:cNvSpPr>
            <a:spLocks noGrp="1"/>
          </p:cNvSpPr>
          <p:nvPr>
            <p:ph type="sldNum" sz="quarter" idx="10"/>
          </p:nvPr>
        </p:nvSpPr>
        <p:spPr/>
        <p:txBody>
          <a:bodyPr/>
          <a:lstStyle/>
          <a:p>
            <a:fld id="{BB0CE8BE-E0BF-4F6B-8E2C-049B883F87E6}" type="slidenum">
              <a:rPr lang="fr-FR" smtClean="0"/>
              <a:t>13</a:t>
            </a:fld>
            <a:endParaRPr lang="fr-FR"/>
          </a:p>
        </p:txBody>
      </p:sp>
    </p:spTree>
    <p:extLst>
      <p:ext uri="{BB962C8B-B14F-4D97-AF65-F5344CB8AC3E}">
        <p14:creationId xmlns:p14="http://schemas.microsoft.com/office/powerpoint/2010/main" val="319261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707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AUGMENTATION DES DONNÉES</a:t>
            </a:r>
            <a:endParaRPr dirty="0"/>
          </a:p>
        </p:txBody>
      </p:sp>
      <p:pic>
        <p:nvPicPr>
          <p:cNvPr id="2" name="Image 1">
            <a:extLst>
              <a:ext uri="{FF2B5EF4-FFF2-40B4-BE49-F238E27FC236}">
                <a16:creationId xmlns:a16="http://schemas.microsoft.com/office/drawing/2014/main" id="{E5D5F4D7-6DD1-1B7E-8394-DAA194B5BC7A}"/>
              </a:ext>
            </a:extLst>
          </p:cNvPr>
          <p:cNvPicPr>
            <a:picLocks noChangeAspect="1"/>
          </p:cNvPicPr>
          <p:nvPr>
            <p:custDataLst>
              <p:tags r:id="rId1"/>
            </p:custDataLst>
          </p:nvPr>
        </p:nvPicPr>
        <p:blipFill rotWithShape="1">
          <a:blip r:embed="rId8"/>
          <a:srcRect l="11086" t="11086" r="11086" b="11086"/>
          <a:stretch/>
        </p:blipFill>
        <p:spPr>
          <a:xfrm>
            <a:off x="3880224" y="2920796"/>
            <a:ext cx="1965759" cy="982879"/>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3" name="Image 2">
            <a:extLst>
              <a:ext uri="{FF2B5EF4-FFF2-40B4-BE49-F238E27FC236}">
                <a16:creationId xmlns:a16="http://schemas.microsoft.com/office/drawing/2014/main" id="{0A8B0FA0-2403-63EB-4113-D58EF4BB296A}"/>
              </a:ext>
            </a:extLst>
          </p:cNvPr>
          <p:cNvPicPr>
            <a:picLocks noChangeAspect="1"/>
          </p:cNvPicPr>
          <p:nvPr>
            <p:custDataLst>
              <p:tags r:id="rId2"/>
            </p:custDataLst>
          </p:nvPr>
        </p:nvPicPr>
        <p:blipFill>
          <a:blip r:embed="rId8"/>
          <a:stretch>
            <a:fillRect/>
          </a:stretch>
        </p:blipFill>
        <p:spPr>
          <a:xfrm>
            <a:off x="632126" y="2238818"/>
            <a:ext cx="1964849" cy="982425"/>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4" name="Image 3">
            <a:extLst>
              <a:ext uri="{FF2B5EF4-FFF2-40B4-BE49-F238E27FC236}">
                <a16:creationId xmlns:a16="http://schemas.microsoft.com/office/drawing/2014/main" id="{418EE45E-FAD5-654F-9A12-A634C5390221}"/>
              </a:ext>
            </a:extLst>
          </p:cNvPr>
          <p:cNvPicPr>
            <a:picLocks noChangeAspect="1"/>
          </p:cNvPicPr>
          <p:nvPr>
            <p:custDataLst>
              <p:tags r:id="rId3"/>
            </p:custDataLst>
          </p:nvPr>
        </p:nvPicPr>
        <p:blipFill>
          <a:blip r:embed="rId8"/>
          <a:stretch>
            <a:fillRect/>
          </a:stretch>
        </p:blipFill>
        <p:spPr>
          <a:xfrm flipH="1">
            <a:off x="6146806" y="2921250"/>
            <a:ext cx="1964849" cy="982425"/>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5" name="Image 4">
            <a:extLst>
              <a:ext uri="{FF2B5EF4-FFF2-40B4-BE49-F238E27FC236}">
                <a16:creationId xmlns:a16="http://schemas.microsoft.com/office/drawing/2014/main" id="{DD3D1CDD-780B-EF84-660B-D49AD63BEF00}"/>
              </a:ext>
            </a:extLst>
          </p:cNvPr>
          <p:cNvPicPr>
            <a:picLocks noChangeAspect="1"/>
          </p:cNvPicPr>
          <p:nvPr>
            <p:custDataLst>
              <p:tags r:id="rId4"/>
            </p:custDataLst>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6146807" y="1589324"/>
            <a:ext cx="1964849" cy="982425"/>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6" name="Image 5">
            <a:extLst>
              <a:ext uri="{FF2B5EF4-FFF2-40B4-BE49-F238E27FC236}">
                <a16:creationId xmlns:a16="http://schemas.microsoft.com/office/drawing/2014/main" id="{AE4E9863-67A4-823D-0B47-69C0E7ACEAFD}"/>
              </a:ext>
            </a:extLst>
          </p:cNvPr>
          <p:cNvPicPr>
            <a:picLocks noChangeAspect="1"/>
          </p:cNvPicPr>
          <p:nvPr>
            <p:custDataLst>
              <p:tags r:id="rId5"/>
            </p:custDataLst>
          </p:nvPr>
        </p:nvPicPr>
        <p:blipFill>
          <a:blip r:embed="rId11">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3881134" y="1589324"/>
            <a:ext cx="1964849" cy="982425"/>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7" name="Image 6">
            <a:extLst>
              <a:ext uri="{FF2B5EF4-FFF2-40B4-BE49-F238E27FC236}">
                <a16:creationId xmlns:a16="http://schemas.microsoft.com/office/drawing/2014/main" id="{65076511-71E9-00D2-EE9F-34A3E94142F0}"/>
              </a:ext>
            </a:extLst>
          </p:cNvPr>
          <p:cNvPicPr>
            <a:picLocks noChangeAspect="1"/>
          </p:cNvPicPr>
          <p:nvPr/>
        </p:nvPicPr>
        <p:blipFill>
          <a:blip r:embed="rId12"/>
          <a:stretch>
            <a:fillRect/>
          </a:stretch>
        </p:blipFill>
        <p:spPr>
          <a:xfrm rot="18888637">
            <a:off x="2778454" y="2262015"/>
            <a:ext cx="876270" cy="876270"/>
          </a:xfrm>
          <a:prstGeom prst="rect">
            <a:avLst/>
          </a:prstGeom>
        </p:spPr>
      </p:pic>
      <p:sp>
        <p:nvSpPr>
          <p:cNvPr id="8" name="Espace réservé du numéro de diapositive 7">
            <a:extLst>
              <a:ext uri="{FF2B5EF4-FFF2-40B4-BE49-F238E27FC236}">
                <a16:creationId xmlns:a16="http://schemas.microsoft.com/office/drawing/2014/main" id="{EB0FC519-1A59-7CAC-6692-B7E0DB559FB8}"/>
              </a:ext>
            </a:extLst>
          </p:cNvPr>
          <p:cNvSpPr>
            <a:spLocks noGrp="1"/>
          </p:cNvSpPr>
          <p:nvPr>
            <p:ph type="sldNum" sz="quarter" idx="10"/>
          </p:nvPr>
        </p:nvSpPr>
        <p:spPr/>
        <p:txBody>
          <a:bodyPr/>
          <a:lstStyle/>
          <a:p>
            <a:fld id="{BB0CE8BE-E0BF-4F6B-8E2C-049B883F87E6}" type="slidenum">
              <a:rPr lang="fr-FR" smtClean="0"/>
              <a:t>14</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707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AUGMENTATION DES DONNÉES</a:t>
            </a:r>
            <a:endParaRPr dirty="0"/>
          </a:p>
        </p:txBody>
      </p:sp>
      <p:sp>
        <p:nvSpPr>
          <p:cNvPr id="8" name="Espace réservé du numéro de diapositive 7">
            <a:extLst>
              <a:ext uri="{FF2B5EF4-FFF2-40B4-BE49-F238E27FC236}">
                <a16:creationId xmlns:a16="http://schemas.microsoft.com/office/drawing/2014/main" id="{EB0FC519-1A59-7CAC-6692-B7E0DB559FB8}"/>
              </a:ext>
            </a:extLst>
          </p:cNvPr>
          <p:cNvSpPr>
            <a:spLocks noGrp="1"/>
          </p:cNvSpPr>
          <p:nvPr>
            <p:ph type="sldNum" sz="quarter" idx="10"/>
          </p:nvPr>
        </p:nvSpPr>
        <p:spPr/>
        <p:txBody>
          <a:bodyPr/>
          <a:lstStyle/>
          <a:p>
            <a:fld id="{BB0CE8BE-E0BF-4F6B-8E2C-049B883F87E6}" type="slidenum">
              <a:rPr lang="fr-FR" smtClean="0"/>
              <a:t>15</a:t>
            </a:fld>
            <a:endParaRPr lang="fr-FR"/>
          </a:p>
        </p:txBody>
      </p:sp>
      <p:pic>
        <p:nvPicPr>
          <p:cNvPr id="10" name="Image 9">
            <a:extLst>
              <a:ext uri="{FF2B5EF4-FFF2-40B4-BE49-F238E27FC236}">
                <a16:creationId xmlns:a16="http://schemas.microsoft.com/office/drawing/2014/main" id="{ECAFE216-05FC-1D08-5D23-1F4B64D20941}"/>
              </a:ext>
            </a:extLst>
          </p:cNvPr>
          <p:cNvPicPr>
            <a:picLocks noChangeAspect="1"/>
          </p:cNvPicPr>
          <p:nvPr/>
        </p:nvPicPr>
        <p:blipFill>
          <a:blip r:embed="rId3"/>
          <a:stretch>
            <a:fillRect/>
          </a:stretch>
        </p:blipFill>
        <p:spPr>
          <a:xfrm>
            <a:off x="1636140" y="1069871"/>
            <a:ext cx="5871719" cy="3720779"/>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Encre 12">
                <a:extLst>
                  <a:ext uri="{FF2B5EF4-FFF2-40B4-BE49-F238E27FC236}">
                    <a16:creationId xmlns:a16="http://schemas.microsoft.com/office/drawing/2014/main" id="{AECDC5F2-E8AA-5786-DC0E-A11CFC71BBD4}"/>
                  </a:ext>
                </a:extLst>
              </p14:cNvPr>
              <p14:cNvContentPartPr/>
              <p14:nvPr/>
            </p14:nvContentPartPr>
            <p14:xfrm>
              <a:off x="3368653" y="3282303"/>
              <a:ext cx="2710440" cy="360"/>
            </p14:xfrm>
          </p:contentPart>
        </mc:Choice>
        <mc:Fallback xmlns="">
          <p:pic>
            <p:nvPicPr>
              <p:cNvPr id="13" name="Encre 12">
                <a:extLst>
                  <a:ext uri="{FF2B5EF4-FFF2-40B4-BE49-F238E27FC236}">
                    <a16:creationId xmlns:a16="http://schemas.microsoft.com/office/drawing/2014/main" id="{AECDC5F2-E8AA-5786-DC0E-A11CFC71BBD4}"/>
                  </a:ext>
                </a:extLst>
              </p:cNvPr>
              <p:cNvPicPr/>
              <p:nvPr/>
            </p:nvPicPr>
            <p:blipFill>
              <a:blip r:embed="rId5"/>
              <a:stretch>
                <a:fillRect/>
              </a:stretch>
            </p:blipFill>
            <p:spPr>
              <a:xfrm>
                <a:off x="3332653" y="3210663"/>
                <a:ext cx="278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Encre 13">
                <a:extLst>
                  <a:ext uri="{FF2B5EF4-FFF2-40B4-BE49-F238E27FC236}">
                    <a16:creationId xmlns:a16="http://schemas.microsoft.com/office/drawing/2014/main" id="{3DAB2E1D-B161-9109-823D-1628A13D7D4C}"/>
                  </a:ext>
                </a:extLst>
              </p14:cNvPr>
              <p14:cNvContentPartPr/>
              <p14:nvPr/>
            </p14:nvContentPartPr>
            <p14:xfrm>
              <a:off x="3368653" y="3868023"/>
              <a:ext cx="3642480" cy="360"/>
            </p14:xfrm>
          </p:contentPart>
        </mc:Choice>
        <mc:Fallback xmlns="">
          <p:pic>
            <p:nvPicPr>
              <p:cNvPr id="14" name="Encre 13">
                <a:extLst>
                  <a:ext uri="{FF2B5EF4-FFF2-40B4-BE49-F238E27FC236}">
                    <a16:creationId xmlns:a16="http://schemas.microsoft.com/office/drawing/2014/main" id="{3DAB2E1D-B161-9109-823D-1628A13D7D4C}"/>
                  </a:ext>
                </a:extLst>
              </p:cNvPr>
              <p:cNvPicPr/>
              <p:nvPr/>
            </p:nvPicPr>
            <p:blipFill>
              <a:blip r:embed="rId7"/>
              <a:stretch>
                <a:fillRect/>
              </a:stretch>
            </p:blipFill>
            <p:spPr>
              <a:xfrm>
                <a:off x="3332653" y="3796023"/>
                <a:ext cx="3714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Encre 14">
                <a:extLst>
                  <a:ext uri="{FF2B5EF4-FFF2-40B4-BE49-F238E27FC236}">
                    <a16:creationId xmlns:a16="http://schemas.microsoft.com/office/drawing/2014/main" id="{89D4566A-5E37-B727-AB25-25331069EE29}"/>
                  </a:ext>
                </a:extLst>
              </p14:cNvPr>
              <p14:cNvContentPartPr/>
              <p14:nvPr/>
            </p14:nvContentPartPr>
            <p14:xfrm>
              <a:off x="3376573" y="4301103"/>
              <a:ext cx="2590200" cy="360"/>
            </p14:xfrm>
          </p:contentPart>
        </mc:Choice>
        <mc:Fallback xmlns="">
          <p:pic>
            <p:nvPicPr>
              <p:cNvPr id="15" name="Encre 14">
                <a:extLst>
                  <a:ext uri="{FF2B5EF4-FFF2-40B4-BE49-F238E27FC236}">
                    <a16:creationId xmlns:a16="http://schemas.microsoft.com/office/drawing/2014/main" id="{89D4566A-5E37-B727-AB25-25331069EE29}"/>
                  </a:ext>
                </a:extLst>
              </p:cNvPr>
              <p:cNvPicPr/>
              <p:nvPr/>
            </p:nvPicPr>
            <p:blipFill>
              <a:blip r:embed="rId9"/>
              <a:stretch>
                <a:fillRect/>
              </a:stretch>
            </p:blipFill>
            <p:spPr>
              <a:xfrm>
                <a:off x="3340573" y="4229103"/>
                <a:ext cx="2661840" cy="144000"/>
              </a:xfrm>
              <a:prstGeom prst="rect">
                <a:avLst/>
              </a:prstGeom>
            </p:spPr>
          </p:pic>
        </mc:Fallback>
      </mc:AlternateContent>
    </p:spTree>
    <p:extLst>
      <p:ext uri="{BB962C8B-B14F-4D97-AF65-F5344CB8AC3E}">
        <p14:creationId xmlns:p14="http://schemas.microsoft.com/office/powerpoint/2010/main" val="427975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194" name="Image 193">
            <a:extLst>
              <a:ext uri="{FF2B5EF4-FFF2-40B4-BE49-F238E27FC236}">
                <a16:creationId xmlns:a16="http://schemas.microsoft.com/office/drawing/2014/main" id="{98896CF7-D80E-3A19-8908-6BF35C7F4ED5}"/>
              </a:ext>
            </a:extLst>
          </p:cNvPr>
          <p:cNvPicPr>
            <a:picLocks noChangeAspect="1"/>
          </p:cNvPicPr>
          <p:nvPr/>
        </p:nvPicPr>
        <p:blipFill>
          <a:blip r:embed="rId3"/>
          <a:stretch>
            <a:fillRect/>
          </a:stretch>
        </p:blipFill>
        <p:spPr>
          <a:xfrm>
            <a:off x="3752872" y="3270212"/>
            <a:ext cx="401065" cy="401065"/>
          </a:xfrm>
          <a:prstGeom prst="rect">
            <a:avLst/>
          </a:prstGeom>
        </p:spPr>
      </p:pic>
      <p:pic>
        <p:nvPicPr>
          <p:cNvPr id="192" name="Image 191">
            <a:extLst>
              <a:ext uri="{FF2B5EF4-FFF2-40B4-BE49-F238E27FC236}">
                <a16:creationId xmlns:a16="http://schemas.microsoft.com/office/drawing/2014/main" id="{8B43099E-9A35-8795-BC3F-E35F5B3ED36A}"/>
              </a:ext>
            </a:extLst>
          </p:cNvPr>
          <p:cNvPicPr>
            <a:picLocks noChangeAspect="1"/>
          </p:cNvPicPr>
          <p:nvPr/>
        </p:nvPicPr>
        <p:blipFill>
          <a:blip r:embed="rId4"/>
          <a:stretch>
            <a:fillRect/>
          </a:stretch>
        </p:blipFill>
        <p:spPr>
          <a:xfrm rot="2718272">
            <a:off x="2650851" y="2348680"/>
            <a:ext cx="515013" cy="515013"/>
          </a:xfrm>
          <a:prstGeom prst="rect">
            <a:avLst/>
          </a:prstGeom>
        </p:spPr>
      </p:pic>
      <p:pic>
        <p:nvPicPr>
          <p:cNvPr id="29" name="Image 28">
            <a:extLst>
              <a:ext uri="{FF2B5EF4-FFF2-40B4-BE49-F238E27FC236}">
                <a16:creationId xmlns:a16="http://schemas.microsoft.com/office/drawing/2014/main" id="{2DF0B7CD-D39A-C6F7-9C0A-089DDF6C5D02}"/>
              </a:ext>
            </a:extLst>
          </p:cNvPr>
          <p:cNvPicPr>
            <a:picLocks noChangeAspect="1"/>
          </p:cNvPicPr>
          <p:nvPr/>
        </p:nvPicPr>
        <p:blipFill>
          <a:blip r:embed="rId5"/>
          <a:stretch>
            <a:fillRect/>
          </a:stretch>
        </p:blipFill>
        <p:spPr>
          <a:xfrm>
            <a:off x="3756483" y="2135143"/>
            <a:ext cx="401065" cy="401065"/>
          </a:xfrm>
          <a:prstGeom prst="rect">
            <a:avLst/>
          </a:prstGeom>
        </p:spPr>
      </p:pic>
      <p:sp>
        <p:nvSpPr>
          <p:cNvPr id="213" name="Google Shape;213;p38"/>
          <p:cNvSpPr txBox="1">
            <a:spLocks noGrp="1"/>
          </p:cNvSpPr>
          <p:nvPr>
            <p:ph type="ctrTitle"/>
          </p:nvPr>
        </p:nvSpPr>
        <p:spPr>
          <a:xfrm>
            <a:off x="1964851" y="352850"/>
            <a:ext cx="5214300" cy="707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GÉNÉRATEUR DE DONNÉES</a:t>
            </a:r>
            <a:endParaRPr dirty="0"/>
          </a:p>
        </p:txBody>
      </p:sp>
      <p:pic>
        <p:nvPicPr>
          <p:cNvPr id="9" name="Image 8">
            <a:extLst>
              <a:ext uri="{FF2B5EF4-FFF2-40B4-BE49-F238E27FC236}">
                <a16:creationId xmlns:a16="http://schemas.microsoft.com/office/drawing/2014/main" id="{34CDD1A5-B017-DCED-30F0-7AFB9E9F0601}"/>
              </a:ext>
            </a:extLst>
          </p:cNvPr>
          <p:cNvPicPr>
            <a:picLocks noChangeAspect="1"/>
          </p:cNvPicPr>
          <p:nvPr/>
        </p:nvPicPr>
        <p:blipFill>
          <a:blip r:embed="rId6"/>
          <a:stretch>
            <a:fillRect/>
          </a:stretch>
        </p:blipFill>
        <p:spPr>
          <a:xfrm>
            <a:off x="2521111" y="1388080"/>
            <a:ext cx="785072" cy="785072"/>
          </a:xfrm>
          <a:prstGeom prst="rect">
            <a:avLst/>
          </a:prstGeom>
        </p:spPr>
      </p:pic>
      <p:pic>
        <p:nvPicPr>
          <p:cNvPr id="15" name="Image 14">
            <a:extLst>
              <a:ext uri="{FF2B5EF4-FFF2-40B4-BE49-F238E27FC236}">
                <a16:creationId xmlns:a16="http://schemas.microsoft.com/office/drawing/2014/main" id="{8DA96701-64B2-A429-9D98-E40C6F0AD561}"/>
              </a:ext>
            </a:extLst>
          </p:cNvPr>
          <p:cNvPicPr>
            <a:picLocks noChangeAspect="1"/>
          </p:cNvPicPr>
          <p:nvPr/>
        </p:nvPicPr>
        <p:blipFill>
          <a:blip r:embed="rId7"/>
          <a:stretch>
            <a:fillRect/>
          </a:stretch>
        </p:blipFill>
        <p:spPr>
          <a:xfrm rot="5400000">
            <a:off x="4195142" y="2571750"/>
            <a:ext cx="731215" cy="731215"/>
          </a:xfrm>
          <a:prstGeom prst="rect">
            <a:avLst/>
          </a:prstGeom>
        </p:spPr>
      </p:pic>
      <p:pic>
        <p:nvPicPr>
          <p:cNvPr id="22" name="Image 21">
            <a:extLst>
              <a:ext uri="{FF2B5EF4-FFF2-40B4-BE49-F238E27FC236}">
                <a16:creationId xmlns:a16="http://schemas.microsoft.com/office/drawing/2014/main" id="{8164F109-0F82-5422-BCEA-B32FD3FA9063}"/>
              </a:ext>
            </a:extLst>
          </p:cNvPr>
          <p:cNvPicPr>
            <a:picLocks noChangeAspect="1"/>
          </p:cNvPicPr>
          <p:nvPr/>
        </p:nvPicPr>
        <p:blipFill>
          <a:blip r:embed="rId8"/>
          <a:stretch>
            <a:fillRect/>
          </a:stretch>
        </p:blipFill>
        <p:spPr>
          <a:xfrm>
            <a:off x="6063727" y="2595757"/>
            <a:ext cx="707208" cy="707208"/>
          </a:xfrm>
          <a:prstGeom prst="rect">
            <a:avLst/>
          </a:prstGeom>
        </p:spPr>
      </p:pic>
      <p:pic>
        <p:nvPicPr>
          <p:cNvPr id="24" name="Image 23">
            <a:extLst>
              <a:ext uri="{FF2B5EF4-FFF2-40B4-BE49-F238E27FC236}">
                <a16:creationId xmlns:a16="http://schemas.microsoft.com/office/drawing/2014/main" id="{324E8BB2-BB11-E204-F1BE-2451EC269480}"/>
              </a:ext>
            </a:extLst>
          </p:cNvPr>
          <p:cNvPicPr>
            <a:picLocks noChangeAspect="1"/>
          </p:cNvPicPr>
          <p:nvPr/>
        </p:nvPicPr>
        <p:blipFill>
          <a:blip r:embed="rId9"/>
          <a:stretch>
            <a:fillRect/>
          </a:stretch>
        </p:blipFill>
        <p:spPr>
          <a:xfrm>
            <a:off x="6178018" y="2595757"/>
            <a:ext cx="287743" cy="287743"/>
          </a:xfrm>
          <a:prstGeom prst="rect">
            <a:avLst/>
          </a:prstGeom>
        </p:spPr>
      </p:pic>
      <p:pic>
        <p:nvPicPr>
          <p:cNvPr id="25" name="Image 24">
            <a:extLst>
              <a:ext uri="{FF2B5EF4-FFF2-40B4-BE49-F238E27FC236}">
                <a16:creationId xmlns:a16="http://schemas.microsoft.com/office/drawing/2014/main" id="{663838C7-2B43-D711-0166-D4285485FA17}"/>
              </a:ext>
            </a:extLst>
          </p:cNvPr>
          <p:cNvPicPr>
            <a:picLocks noChangeAspect="1"/>
          </p:cNvPicPr>
          <p:nvPr/>
        </p:nvPicPr>
        <p:blipFill>
          <a:blip r:embed="rId4"/>
          <a:stretch>
            <a:fillRect/>
          </a:stretch>
        </p:blipFill>
        <p:spPr>
          <a:xfrm rot="21410522">
            <a:off x="3539922" y="2132660"/>
            <a:ext cx="515013" cy="515013"/>
          </a:xfrm>
          <a:prstGeom prst="rect">
            <a:avLst/>
          </a:prstGeom>
        </p:spPr>
      </p:pic>
      <p:pic>
        <p:nvPicPr>
          <p:cNvPr id="27" name="Image 26">
            <a:extLst>
              <a:ext uri="{FF2B5EF4-FFF2-40B4-BE49-F238E27FC236}">
                <a16:creationId xmlns:a16="http://schemas.microsoft.com/office/drawing/2014/main" id="{15A64FE4-BFB5-8BDA-578C-7EDBFFD2BA0F}"/>
              </a:ext>
            </a:extLst>
          </p:cNvPr>
          <p:cNvPicPr>
            <a:picLocks noChangeAspect="1"/>
          </p:cNvPicPr>
          <p:nvPr/>
        </p:nvPicPr>
        <p:blipFill>
          <a:blip r:embed="rId4"/>
          <a:stretch>
            <a:fillRect/>
          </a:stretch>
        </p:blipFill>
        <p:spPr>
          <a:xfrm rot="18888637">
            <a:off x="5285900" y="2642869"/>
            <a:ext cx="515013" cy="515013"/>
          </a:xfrm>
          <a:prstGeom prst="rect">
            <a:avLst/>
          </a:prstGeom>
        </p:spPr>
      </p:pic>
      <p:pic>
        <p:nvPicPr>
          <p:cNvPr id="5124" name="Picture 4" descr="Keras — Wikipédia">
            <a:extLst>
              <a:ext uri="{FF2B5EF4-FFF2-40B4-BE49-F238E27FC236}">
                <a16:creationId xmlns:a16="http://schemas.microsoft.com/office/drawing/2014/main" id="{3B12C312-E253-81BD-0FF9-A18DE1534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195" y="3212294"/>
            <a:ext cx="738903" cy="738903"/>
          </a:xfrm>
          <a:prstGeom prst="rect">
            <a:avLst/>
          </a:prstGeom>
          <a:noFill/>
          <a:extLst>
            <a:ext uri="{909E8E84-426E-40DD-AFC4-6F175D3DCCD1}">
              <a14:hiddenFill xmlns:a14="http://schemas.microsoft.com/office/drawing/2010/main">
                <a:solidFill>
                  <a:srgbClr val="FFFFFF"/>
                </a:solidFill>
              </a14:hiddenFill>
            </a:ext>
          </a:extLst>
        </p:spPr>
      </p:pic>
      <p:pic>
        <p:nvPicPr>
          <p:cNvPr id="193" name="Image 192">
            <a:extLst>
              <a:ext uri="{FF2B5EF4-FFF2-40B4-BE49-F238E27FC236}">
                <a16:creationId xmlns:a16="http://schemas.microsoft.com/office/drawing/2014/main" id="{F768B59A-E6F3-AC62-9DD3-B4A80B8AEBA0}"/>
              </a:ext>
            </a:extLst>
          </p:cNvPr>
          <p:cNvPicPr>
            <a:picLocks noChangeAspect="1"/>
          </p:cNvPicPr>
          <p:nvPr/>
        </p:nvPicPr>
        <p:blipFill>
          <a:blip r:embed="rId4"/>
          <a:stretch>
            <a:fillRect/>
          </a:stretch>
        </p:blipFill>
        <p:spPr>
          <a:xfrm rot="17041548">
            <a:off x="3492381" y="3143928"/>
            <a:ext cx="520983" cy="520983"/>
          </a:xfrm>
          <a:prstGeom prst="rect">
            <a:avLst/>
          </a:prstGeom>
        </p:spPr>
      </p:pic>
      <p:pic>
        <p:nvPicPr>
          <p:cNvPr id="196" name="Image 195">
            <a:extLst>
              <a:ext uri="{FF2B5EF4-FFF2-40B4-BE49-F238E27FC236}">
                <a16:creationId xmlns:a16="http://schemas.microsoft.com/office/drawing/2014/main" id="{3B062983-2E85-2200-8A6C-C776D4DEDFB9}"/>
              </a:ext>
            </a:extLst>
          </p:cNvPr>
          <p:cNvPicPr>
            <a:picLocks noChangeAspect="1"/>
          </p:cNvPicPr>
          <p:nvPr/>
        </p:nvPicPr>
        <p:blipFill>
          <a:blip r:embed="rId11"/>
          <a:stretch>
            <a:fillRect/>
          </a:stretch>
        </p:blipFill>
        <p:spPr>
          <a:xfrm>
            <a:off x="2231177" y="4023340"/>
            <a:ext cx="1354360" cy="169800"/>
          </a:xfrm>
          <a:prstGeom prst="rect">
            <a:avLst/>
          </a:prstGeom>
        </p:spPr>
      </p:pic>
      <p:sp>
        <p:nvSpPr>
          <p:cNvPr id="2" name="Espace réservé du numéro de diapositive 1">
            <a:extLst>
              <a:ext uri="{FF2B5EF4-FFF2-40B4-BE49-F238E27FC236}">
                <a16:creationId xmlns:a16="http://schemas.microsoft.com/office/drawing/2014/main" id="{179D453F-32FC-2E7B-9887-F58813F554C5}"/>
              </a:ext>
            </a:extLst>
          </p:cNvPr>
          <p:cNvSpPr>
            <a:spLocks noGrp="1"/>
          </p:cNvSpPr>
          <p:nvPr>
            <p:ph type="sldNum" sz="quarter" idx="10"/>
          </p:nvPr>
        </p:nvSpPr>
        <p:spPr/>
        <p:txBody>
          <a:bodyPr/>
          <a:lstStyle/>
          <a:p>
            <a:fld id="{BB0CE8BE-E0BF-4F6B-8E2C-049B883F87E6}" type="slidenum">
              <a:rPr lang="fr-FR" smtClean="0"/>
              <a:t>16</a:t>
            </a:fld>
            <a:endParaRPr lang="fr-FR"/>
          </a:p>
        </p:txBody>
      </p:sp>
    </p:spTree>
    <p:extLst>
      <p:ext uri="{BB962C8B-B14F-4D97-AF65-F5344CB8AC3E}">
        <p14:creationId xmlns:p14="http://schemas.microsoft.com/office/powerpoint/2010/main" val="2340849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MODÈLES</a:t>
            </a:r>
            <a:endParaRPr dirty="0"/>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r-FR" dirty="0"/>
              <a:t>Présentation des différents modèles et métriques</a:t>
            </a:r>
            <a:endParaRPr dirty="0"/>
          </a:p>
          <a:p>
            <a:pPr marL="0" lvl="0" indent="0" algn="l" rtl="0">
              <a:spcBef>
                <a:spcPts val="0"/>
              </a:spcBef>
              <a:spcAft>
                <a:spcPts val="0"/>
              </a:spcAft>
              <a:buNone/>
            </a:pP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AC8350A4-B067-941C-1682-6058E22B086C}"/>
              </a:ext>
            </a:extLst>
          </p:cNvPr>
          <p:cNvSpPr>
            <a:spLocks noGrp="1"/>
          </p:cNvSpPr>
          <p:nvPr>
            <p:ph type="sldNum" sz="quarter" idx="10"/>
          </p:nvPr>
        </p:nvSpPr>
        <p:spPr/>
        <p:txBody>
          <a:bodyPr/>
          <a:lstStyle/>
          <a:p>
            <a:fld id="{BB0CE8BE-E0BF-4F6B-8E2C-049B883F87E6}" type="slidenum">
              <a:rPr lang="fr-FR" smtClean="0"/>
              <a:t>17</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MODÈLES</a:t>
            </a:r>
            <a:endParaRPr dirty="0"/>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FPN</a:t>
            </a:r>
            <a:endParaRPr dirty="0"/>
          </a:p>
        </p:txBody>
      </p:sp>
      <p:sp>
        <p:nvSpPr>
          <p:cNvPr id="299" name="Google Shape;299;p43"/>
          <p:cNvSpPr txBox="1">
            <a:spLocks noGrp="1"/>
          </p:cNvSpPr>
          <p:nvPr>
            <p:ph type="subTitle" idx="1"/>
          </p:nvPr>
        </p:nvSpPr>
        <p:spPr>
          <a:xfrm>
            <a:off x="872400" y="3149062"/>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rPr>
              <a:t>Modèle UNET de base qui sert de référence</a:t>
            </a:r>
            <a:endParaRPr sz="1200" dirty="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UNET</a:t>
            </a:r>
            <a:endParaRPr dirty="0"/>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rPr>
              <a:t>Modèle conçu par Facebook</a:t>
            </a:r>
            <a:endParaRPr sz="1200" dirty="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UNET VGG16</a:t>
            </a:r>
            <a:endParaRPr dirty="0"/>
          </a:p>
        </p:txBody>
      </p:sp>
      <p:sp>
        <p:nvSpPr>
          <p:cNvPr id="303" name="Google Shape;303;p43"/>
          <p:cNvSpPr txBox="1">
            <a:spLocks noGrp="1"/>
          </p:cNvSpPr>
          <p:nvPr>
            <p:ph type="subTitle" idx="3"/>
          </p:nvPr>
        </p:nvSpPr>
        <p:spPr>
          <a:xfrm>
            <a:off x="3470413" y="2313565"/>
            <a:ext cx="2218200" cy="5163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1200" dirty="0">
                <a:solidFill>
                  <a:schemeClr val="dk1"/>
                </a:solidFill>
              </a:rPr>
              <a:t>Reprend le modèle UNET mais avec l’architecture VGG16</a:t>
            </a:r>
            <a:endParaRPr sz="1200" dirty="0">
              <a:solidFill>
                <a:schemeClr val="dk1"/>
              </a:solidFill>
            </a:endParaRPr>
          </a:p>
          <a:p>
            <a:pPr marL="0" lvl="0" indent="0" algn="l" rtl="0">
              <a:spcBef>
                <a:spcPts val="0"/>
              </a:spcBef>
              <a:spcAft>
                <a:spcPts val="0"/>
              </a:spcAft>
              <a:buNone/>
            </a:pPr>
            <a:endParaRPr dirty="0"/>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865962FB-ADD9-B50C-43A4-026D4BB662AD}"/>
              </a:ext>
            </a:extLst>
          </p:cNvPr>
          <p:cNvSpPr>
            <a:spLocks noGrp="1"/>
          </p:cNvSpPr>
          <p:nvPr>
            <p:ph type="sldNum" sz="quarter" idx="10"/>
          </p:nvPr>
        </p:nvSpPr>
        <p:spPr/>
        <p:txBody>
          <a:bodyPr/>
          <a:lstStyle/>
          <a:p>
            <a:fld id="{BB0CE8BE-E0BF-4F6B-8E2C-049B883F87E6}" type="slidenum">
              <a:rPr lang="fr-FR" smtClean="0"/>
              <a:t>18</a:t>
            </a:fld>
            <a:endParaRPr lang="fr-FR" dirty="0"/>
          </a:p>
        </p:txBody>
      </p:sp>
      <p:pic>
        <p:nvPicPr>
          <p:cNvPr id="4" name="Image 3">
            <a:extLst>
              <a:ext uri="{FF2B5EF4-FFF2-40B4-BE49-F238E27FC236}">
                <a16:creationId xmlns:a16="http://schemas.microsoft.com/office/drawing/2014/main" id="{A620E5C5-1D4B-A96D-2955-F6312BCCFC1E}"/>
              </a:ext>
            </a:extLst>
          </p:cNvPr>
          <p:cNvPicPr>
            <a:picLocks noChangeAspect="1"/>
          </p:cNvPicPr>
          <p:nvPr/>
        </p:nvPicPr>
        <p:blipFill>
          <a:blip r:embed="rId3"/>
          <a:stretch>
            <a:fillRect/>
          </a:stretch>
        </p:blipFill>
        <p:spPr>
          <a:xfrm>
            <a:off x="4383481" y="3655930"/>
            <a:ext cx="377038" cy="377038"/>
          </a:xfrm>
          <a:prstGeom prst="rect">
            <a:avLst/>
          </a:prstGeom>
        </p:spPr>
      </p:pic>
      <p:pic>
        <p:nvPicPr>
          <p:cNvPr id="6" name="Image 5">
            <a:extLst>
              <a:ext uri="{FF2B5EF4-FFF2-40B4-BE49-F238E27FC236}">
                <a16:creationId xmlns:a16="http://schemas.microsoft.com/office/drawing/2014/main" id="{D00731E6-194A-FD5D-E21E-55754C628357}"/>
              </a:ext>
            </a:extLst>
          </p:cNvPr>
          <p:cNvPicPr>
            <a:picLocks noChangeAspect="1"/>
          </p:cNvPicPr>
          <p:nvPr/>
        </p:nvPicPr>
        <p:blipFill>
          <a:blip r:embed="rId4"/>
          <a:stretch>
            <a:fillRect/>
          </a:stretch>
        </p:blipFill>
        <p:spPr>
          <a:xfrm>
            <a:off x="7057081" y="1997656"/>
            <a:ext cx="377038" cy="377038"/>
          </a:xfrm>
          <a:prstGeom prst="rect">
            <a:avLst/>
          </a:prstGeom>
        </p:spPr>
      </p:pic>
      <p:pic>
        <p:nvPicPr>
          <p:cNvPr id="8" name="Image 7">
            <a:extLst>
              <a:ext uri="{FF2B5EF4-FFF2-40B4-BE49-F238E27FC236}">
                <a16:creationId xmlns:a16="http://schemas.microsoft.com/office/drawing/2014/main" id="{E6CF406C-E2E6-EF5A-D169-824E61A687E0}"/>
              </a:ext>
            </a:extLst>
          </p:cNvPr>
          <p:cNvPicPr>
            <a:picLocks noChangeAspect="1"/>
          </p:cNvPicPr>
          <p:nvPr/>
        </p:nvPicPr>
        <p:blipFill>
          <a:blip r:embed="rId5"/>
          <a:stretch>
            <a:fillRect/>
          </a:stretch>
        </p:blipFill>
        <p:spPr>
          <a:xfrm>
            <a:off x="1709881" y="1987481"/>
            <a:ext cx="377038" cy="377038"/>
          </a:xfrm>
          <a:prstGeom prst="rect">
            <a:avLst/>
          </a:prstGeom>
        </p:spPr>
      </p:pic>
    </p:spTree>
    <p:extLst>
      <p:ext uri="{BB962C8B-B14F-4D97-AF65-F5344CB8AC3E}">
        <p14:creationId xmlns:p14="http://schemas.microsoft.com/office/powerpoint/2010/main" val="919546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UNET</a:t>
            </a:r>
            <a:endParaRPr dirty="0"/>
          </a:p>
        </p:txBody>
      </p:sp>
      <p:sp>
        <p:nvSpPr>
          <p:cNvPr id="319" name="Google Shape;319;p43"/>
          <p:cNvSpPr/>
          <p:nvPr/>
        </p:nvSpPr>
        <p:spPr>
          <a:xfrm>
            <a:off x="486390" y="3528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865962FB-ADD9-B50C-43A4-026D4BB662AD}"/>
              </a:ext>
            </a:extLst>
          </p:cNvPr>
          <p:cNvSpPr>
            <a:spLocks noGrp="1"/>
          </p:cNvSpPr>
          <p:nvPr>
            <p:ph type="sldNum" sz="quarter" idx="10"/>
          </p:nvPr>
        </p:nvSpPr>
        <p:spPr/>
        <p:txBody>
          <a:bodyPr/>
          <a:lstStyle/>
          <a:p>
            <a:fld id="{BB0CE8BE-E0BF-4F6B-8E2C-049B883F87E6}" type="slidenum">
              <a:rPr lang="fr-FR" smtClean="0"/>
              <a:t>19</a:t>
            </a:fld>
            <a:endParaRPr lang="fr-FR" dirty="0"/>
          </a:p>
        </p:txBody>
      </p:sp>
      <p:pic>
        <p:nvPicPr>
          <p:cNvPr id="8" name="Image 7">
            <a:extLst>
              <a:ext uri="{FF2B5EF4-FFF2-40B4-BE49-F238E27FC236}">
                <a16:creationId xmlns:a16="http://schemas.microsoft.com/office/drawing/2014/main" id="{E6CF406C-E2E6-EF5A-D169-824E61A687E0}"/>
              </a:ext>
            </a:extLst>
          </p:cNvPr>
          <p:cNvPicPr>
            <a:picLocks noChangeAspect="1"/>
          </p:cNvPicPr>
          <p:nvPr/>
        </p:nvPicPr>
        <p:blipFill>
          <a:blip r:embed="rId4"/>
          <a:stretch>
            <a:fillRect/>
          </a:stretch>
        </p:blipFill>
        <p:spPr>
          <a:xfrm>
            <a:off x="620221" y="486681"/>
            <a:ext cx="377038" cy="377038"/>
          </a:xfrm>
          <a:prstGeom prst="rect">
            <a:avLst/>
          </a:prstGeom>
        </p:spPr>
      </p:pic>
      <p:pic>
        <p:nvPicPr>
          <p:cNvPr id="20" name="Image 19">
            <a:extLst>
              <a:ext uri="{FF2B5EF4-FFF2-40B4-BE49-F238E27FC236}">
                <a16:creationId xmlns:a16="http://schemas.microsoft.com/office/drawing/2014/main" id="{AB9A0992-5C9D-EDF9-0A93-7EBEDC9B1D69}"/>
              </a:ext>
            </a:extLst>
          </p:cNvPr>
          <p:cNvPicPr>
            <a:picLocks noChangeAspect="1"/>
          </p:cNvPicPr>
          <p:nvPr>
            <p:custDataLst>
              <p:tags r:id="rId1"/>
            </p:custDataLst>
          </p:nvPr>
        </p:nvPicPr>
        <p:blipFill rotWithShape="1">
          <a:blip r:embed="rId5"/>
          <a:srcRect t="4842"/>
          <a:stretch/>
        </p:blipFill>
        <p:spPr>
          <a:xfrm>
            <a:off x="1567207" y="1033178"/>
            <a:ext cx="6009586" cy="3734085"/>
          </a:xfrm>
          <a:prstGeom prst="rect">
            <a:avLst/>
          </a:prstGeom>
        </p:spPr>
      </p:pic>
    </p:spTree>
    <p:extLst>
      <p:ext uri="{BB962C8B-B14F-4D97-AF65-F5344CB8AC3E}">
        <p14:creationId xmlns:p14="http://schemas.microsoft.com/office/powerpoint/2010/main" val="117425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SOMMAIRE</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INTRODUCTION</a:t>
            </a:r>
            <a:endParaRPr dirty="0"/>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Présentation du contexte et des objectifs</a:t>
            </a:r>
            <a:endParaRPr dirty="0"/>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LES DONNÉES</a:t>
            </a:r>
            <a:endParaRPr dirty="0"/>
          </a:p>
        </p:txBody>
      </p:sp>
      <p:sp>
        <p:nvSpPr>
          <p:cNvPr id="175" name="Google Shape;175;p35"/>
          <p:cNvSpPr txBox="1">
            <a:spLocks noGrp="1"/>
          </p:cNvSpPr>
          <p:nvPr>
            <p:ph type="subTitle" idx="13"/>
          </p:nvPr>
        </p:nvSpPr>
        <p:spPr>
          <a:xfrm>
            <a:off x="553980" y="1579661"/>
            <a:ext cx="1810766"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Principes de segmentation et données cityscapes</a:t>
            </a:r>
            <a:endParaRPr dirty="0"/>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MODÈLES</a:t>
            </a:r>
            <a:endParaRPr dirty="0"/>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Présentation des différents modèles</a:t>
            </a:r>
            <a:endParaRPr dirty="0"/>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COMPARAISON DES MODÈLES</a:t>
            </a:r>
            <a:endParaRPr dirty="0"/>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Synthèse et résultats obtenus des modèles</a:t>
            </a:r>
            <a:endParaRPr dirty="0"/>
          </a:p>
        </p:txBody>
      </p:sp>
      <p:sp>
        <p:nvSpPr>
          <p:cNvPr id="180" name="Google Shape;180;p35"/>
          <p:cNvSpPr txBox="1">
            <a:spLocks noGrp="1"/>
          </p:cNvSpPr>
          <p:nvPr>
            <p:ph type="ctrTitle" idx="18"/>
          </p:nvPr>
        </p:nvSpPr>
        <p:spPr>
          <a:xfrm>
            <a:off x="6811557" y="2799095"/>
            <a:ext cx="2132199"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MISE EN PRODUCTION</a:t>
            </a:r>
            <a:endParaRPr dirty="0"/>
          </a:p>
        </p:txBody>
      </p:sp>
      <p:sp>
        <p:nvSpPr>
          <p:cNvPr id="181" name="Google Shape;181;p35"/>
          <p:cNvSpPr txBox="1">
            <a:spLocks noGrp="1"/>
          </p:cNvSpPr>
          <p:nvPr>
            <p:ph type="subTitle" idx="19"/>
          </p:nvPr>
        </p:nvSpPr>
        <p:spPr>
          <a:xfrm>
            <a:off x="6811557" y="3210901"/>
            <a:ext cx="19742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t>Déploiement d’une API Flask et d’une application web</a:t>
            </a:r>
            <a:endParaRPr dirty="0"/>
          </a:p>
          <a:p>
            <a:pPr marL="0" lvl="0" indent="0" algn="l" rtl="0">
              <a:spcBef>
                <a:spcPts val="0"/>
              </a:spcBef>
              <a:spcAft>
                <a:spcPts val="0"/>
              </a:spcAft>
              <a:buNone/>
            </a:pPr>
            <a:endParaRPr dirty="0"/>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183" name="Google Shape;183;p35"/>
          <p:cNvSpPr txBox="1">
            <a:spLocks noGrp="1"/>
          </p:cNvSpPr>
          <p:nvPr>
            <p:ph type="subTitle" idx="21"/>
          </p:nvPr>
        </p:nvSpPr>
        <p:spPr>
          <a:xfrm>
            <a:off x="6811557" y="4223157"/>
            <a:ext cx="1878579" cy="6058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avec différentes pistes d’amélioration</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D94D43EC-96C3-B669-1CF1-91B7D28D8FF5}"/>
              </a:ext>
            </a:extLst>
          </p:cNvPr>
          <p:cNvSpPr>
            <a:spLocks noGrp="1"/>
          </p:cNvSpPr>
          <p:nvPr>
            <p:ph type="sldNum" sz="quarter" idx="10"/>
          </p:nvPr>
        </p:nvSpPr>
        <p:spPr/>
        <p:txBody>
          <a:bodyPr/>
          <a:lstStyle/>
          <a:p>
            <a:fld id="{BB0CE8BE-E0BF-4F6B-8E2C-049B883F87E6}" type="slidenum">
              <a:rPr lang="fr-FR" smtClean="0"/>
              <a:t>2</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UNET VGG16</a:t>
            </a:r>
            <a:endParaRPr dirty="0"/>
          </a:p>
        </p:txBody>
      </p:sp>
      <p:sp>
        <p:nvSpPr>
          <p:cNvPr id="319" name="Google Shape;319;p43"/>
          <p:cNvSpPr/>
          <p:nvPr/>
        </p:nvSpPr>
        <p:spPr>
          <a:xfrm>
            <a:off x="486390" y="3528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865962FB-ADD9-B50C-43A4-026D4BB662AD}"/>
              </a:ext>
            </a:extLst>
          </p:cNvPr>
          <p:cNvSpPr>
            <a:spLocks noGrp="1"/>
          </p:cNvSpPr>
          <p:nvPr>
            <p:ph type="sldNum" sz="quarter" idx="10"/>
          </p:nvPr>
        </p:nvSpPr>
        <p:spPr/>
        <p:txBody>
          <a:bodyPr/>
          <a:lstStyle/>
          <a:p>
            <a:fld id="{BB0CE8BE-E0BF-4F6B-8E2C-049B883F87E6}" type="slidenum">
              <a:rPr lang="fr-FR" smtClean="0"/>
              <a:t>20</a:t>
            </a:fld>
            <a:endParaRPr lang="fr-FR" dirty="0"/>
          </a:p>
        </p:txBody>
      </p:sp>
      <p:pic>
        <p:nvPicPr>
          <p:cNvPr id="3" name="Picture 2" descr="VGG16 - Convolutional Network for Classification and Detection">
            <a:extLst>
              <a:ext uri="{FF2B5EF4-FFF2-40B4-BE49-F238E27FC236}">
                <a16:creationId xmlns:a16="http://schemas.microsoft.com/office/drawing/2014/main" id="{F870A859-DA96-7195-45C7-CD6E966BE7C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437627" y="1165860"/>
            <a:ext cx="6268745" cy="353139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3677D4ED-C57B-072A-4CB4-A7EBAE803FE3}"/>
              </a:ext>
            </a:extLst>
          </p:cNvPr>
          <p:cNvPicPr>
            <a:picLocks noChangeAspect="1"/>
          </p:cNvPicPr>
          <p:nvPr/>
        </p:nvPicPr>
        <p:blipFill>
          <a:blip r:embed="rId5"/>
          <a:stretch>
            <a:fillRect/>
          </a:stretch>
        </p:blipFill>
        <p:spPr>
          <a:xfrm>
            <a:off x="620221" y="486681"/>
            <a:ext cx="377038" cy="377038"/>
          </a:xfrm>
          <a:prstGeom prst="rect">
            <a:avLst/>
          </a:prstGeom>
        </p:spPr>
      </p:pic>
    </p:spTree>
    <p:extLst>
      <p:ext uri="{BB962C8B-B14F-4D97-AF65-F5344CB8AC3E}">
        <p14:creationId xmlns:p14="http://schemas.microsoft.com/office/powerpoint/2010/main" val="100551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FPN</a:t>
            </a:r>
            <a:endParaRPr dirty="0"/>
          </a:p>
        </p:txBody>
      </p:sp>
      <p:sp>
        <p:nvSpPr>
          <p:cNvPr id="319" name="Google Shape;319;p43"/>
          <p:cNvSpPr/>
          <p:nvPr/>
        </p:nvSpPr>
        <p:spPr>
          <a:xfrm>
            <a:off x="486390" y="3528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865962FB-ADD9-B50C-43A4-026D4BB662AD}"/>
              </a:ext>
            </a:extLst>
          </p:cNvPr>
          <p:cNvSpPr>
            <a:spLocks noGrp="1"/>
          </p:cNvSpPr>
          <p:nvPr>
            <p:ph type="sldNum" sz="quarter" idx="10"/>
          </p:nvPr>
        </p:nvSpPr>
        <p:spPr/>
        <p:txBody>
          <a:bodyPr/>
          <a:lstStyle/>
          <a:p>
            <a:fld id="{BB0CE8BE-E0BF-4F6B-8E2C-049B883F87E6}" type="slidenum">
              <a:rPr lang="fr-FR" smtClean="0"/>
              <a:t>21</a:t>
            </a:fld>
            <a:endParaRPr lang="fr-FR" dirty="0"/>
          </a:p>
        </p:txBody>
      </p:sp>
      <p:pic>
        <p:nvPicPr>
          <p:cNvPr id="5" name="Image 4">
            <a:extLst>
              <a:ext uri="{FF2B5EF4-FFF2-40B4-BE49-F238E27FC236}">
                <a16:creationId xmlns:a16="http://schemas.microsoft.com/office/drawing/2014/main" id="{AB95C876-E56C-CB83-9E03-6980A642CF67}"/>
              </a:ext>
            </a:extLst>
          </p:cNvPr>
          <p:cNvPicPr>
            <a:picLocks noChangeAspect="1"/>
          </p:cNvPicPr>
          <p:nvPr/>
        </p:nvPicPr>
        <p:blipFill>
          <a:blip r:embed="rId3"/>
          <a:stretch>
            <a:fillRect/>
          </a:stretch>
        </p:blipFill>
        <p:spPr>
          <a:xfrm>
            <a:off x="620221" y="486681"/>
            <a:ext cx="377038" cy="377038"/>
          </a:xfrm>
          <a:prstGeom prst="rect">
            <a:avLst/>
          </a:prstGeom>
        </p:spPr>
      </p:pic>
      <p:pic>
        <p:nvPicPr>
          <p:cNvPr id="1026" name="Picture 2">
            <a:extLst>
              <a:ext uri="{FF2B5EF4-FFF2-40B4-BE49-F238E27FC236}">
                <a16:creationId xmlns:a16="http://schemas.microsoft.com/office/drawing/2014/main" id="{6599559F-A208-021D-79FA-8F53A6104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423" y="1299050"/>
            <a:ext cx="4465153" cy="360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94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TRANSFER LERNING</a:t>
            </a:r>
            <a:endParaRPr dirty="0"/>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MODÈLE ENTRAÎNÉ</a:t>
            </a:r>
            <a:endParaRPr dirty="0"/>
          </a:p>
        </p:txBody>
      </p:sp>
      <p:sp>
        <p:nvSpPr>
          <p:cNvPr id="418" name="Google Shape;418;p46"/>
          <p:cNvSpPr txBox="1">
            <a:spLocks noGrp="1"/>
          </p:cNvSpPr>
          <p:nvPr>
            <p:ph type="ctrTitle" idx="3"/>
          </p:nvPr>
        </p:nvSpPr>
        <p:spPr>
          <a:xfrm>
            <a:off x="5744241" y="3643255"/>
            <a:ext cx="1742409"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NOUVEAU MODÈLE</a:t>
            </a:r>
            <a:endParaRPr dirty="0"/>
          </a:p>
        </p:txBody>
      </p:sp>
      <p:sp>
        <p:nvSpPr>
          <p:cNvPr id="2" name="Espace réservé du numéro de diapositive 1">
            <a:extLst>
              <a:ext uri="{FF2B5EF4-FFF2-40B4-BE49-F238E27FC236}">
                <a16:creationId xmlns:a16="http://schemas.microsoft.com/office/drawing/2014/main" id="{967FCDC2-327C-C193-F01B-822B0DE68DAC}"/>
              </a:ext>
            </a:extLst>
          </p:cNvPr>
          <p:cNvSpPr>
            <a:spLocks noGrp="1"/>
          </p:cNvSpPr>
          <p:nvPr>
            <p:ph type="sldNum" sz="quarter" idx="10"/>
          </p:nvPr>
        </p:nvSpPr>
        <p:spPr/>
        <p:txBody>
          <a:bodyPr/>
          <a:lstStyle/>
          <a:p>
            <a:fld id="{BB0CE8BE-E0BF-4F6B-8E2C-049B883F87E6}" type="slidenum">
              <a:rPr lang="fr-FR" smtClean="0"/>
              <a:t>22</a:t>
            </a:fld>
            <a:endParaRPr lang="fr-FR"/>
          </a:p>
        </p:txBody>
      </p:sp>
      <p:pic>
        <p:nvPicPr>
          <p:cNvPr id="4" name="Image 3">
            <a:extLst>
              <a:ext uri="{FF2B5EF4-FFF2-40B4-BE49-F238E27FC236}">
                <a16:creationId xmlns:a16="http://schemas.microsoft.com/office/drawing/2014/main" id="{54FA76AC-419E-2F3A-669C-2EDA44F7C156}"/>
              </a:ext>
            </a:extLst>
          </p:cNvPr>
          <p:cNvPicPr>
            <a:picLocks noChangeAspect="1"/>
          </p:cNvPicPr>
          <p:nvPr/>
        </p:nvPicPr>
        <p:blipFill>
          <a:blip r:embed="rId3"/>
          <a:stretch>
            <a:fillRect/>
          </a:stretch>
        </p:blipFill>
        <p:spPr>
          <a:xfrm>
            <a:off x="5872238" y="2363788"/>
            <a:ext cx="1171423" cy="1171423"/>
          </a:xfrm>
          <a:prstGeom prst="rect">
            <a:avLst/>
          </a:prstGeom>
        </p:spPr>
      </p:pic>
      <p:pic>
        <p:nvPicPr>
          <p:cNvPr id="9" name="Image 8">
            <a:extLst>
              <a:ext uri="{FF2B5EF4-FFF2-40B4-BE49-F238E27FC236}">
                <a16:creationId xmlns:a16="http://schemas.microsoft.com/office/drawing/2014/main" id="{199A2522-C7F8-57E3-F367-44F0C631A548}"/>
              </a:ext>
            </a:extLst>
          </p:cNvPr>
          <p:cNvPicPr>
            <a:picLocks noChangeAspect="1"/>
          </p:cNvPicPr>
          <p:nvPr/>
        </p:nvPicPr>
        <p:blipFill>
          <a:blip r:embed="rId3"/>
          <a:stretch>
            <a:fillRect/>
          </a:stretch>
        </p:blipFill>
        <p:spPr>
          <a:xfrm flipH="1">
            <a:off x="2161839" y="1504111"/>
            <a:ext cx="1171422" cy="1206128"/>
          </a:xfrm>
          <a:prstGeom prst="rect">
            <a:avLst/>
          </a:prstGeom>
        </p:spPr>
      </p:pic>
      <p:pic>
        <p:nvPicPr>
          <p:cNvPr id="12" name="Image 11">
            <a:extLst>
              <a:ext uri="{FF2B5EF4-FFF2-40B4-BE49-F238E27FC236}">
                <a16:creationId xmlns:a16="http://schemas.microsoft.com/office/drawing/2014/main" id="{249449F8-5226-6607-D2AE-376C7EA5E35A}"/>
              </a:ext>
            </a:extLst>
          </p:cNvPr>
          <p:cNvPicPr>
            <a:picLocks noChangeAspect="1"/>
          </p:cNvPicPr>
          <p:nvPr/>
        </p:nvPicPr>
        <p:blipFill>
          <a:blip r:embed="rId4"/>
          <a:stretch>
            <a:fillRect/>
          </a:stretch>
        </p:blipFill>
        <p:spPr>
          <a:xfrm rot="18888637">
            <a:off x="3649896" y="1764887"/>
            <a:ext cx="1556095" cy="1556095"/>
          </a:xfrm>
          <a:prstGeom prst="rect">
            <a:avLst/>
          </a:prstGeom>
        </p:spPr>
      </p:pic>
    </p:spTree>
    <p:extLst>
      <p:ext uri="{BB962C8B-B14F-4D97-AF65-F5344CB8AC3E}">
        <p14:creationId xmlns:p14="http://schemas.microsoft.com/office/powerpoint/2010/main" val="371919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 AND EVAL</a:t>
            </a:r>
            <a:endParaRPr dirty="0"/>
          </a:p>
        </p:txBody>
      </p:sp>
      <p:sp>
        <p:nvSpPr>
          <p:cNvPr id="416" name="Google Shape;416;p46"/>
          <p:cNvSpPr txBox="1">
            <a:spLocks noGrp="1"/>
          </p:cNvSpPr>
          <p:nvPr>
            <p:ph type="ctrTitle" idx="2"/>
          </p:nvPr>
        </p:nvSpPr>
        <p:spPr>
          <a:xfrm>
            <a:off x="1741950" y="2846700"/>
            <a:ext cx="159561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ENTRAÎNEMENT</a:t>
            </a:r>
            <a:endParaRPr dirty="0"/>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ÉVALUATION</a:t>
            </a:r>
            <a:endParaRPr dirty="0"/>
          </a:p>
        </p:txBody>
      </p:sp>
      <p:sp>
        <p:nvSpPr>
          <p:cNvPr id="2" name="Espace réservé du numéro de diapositive 1">
            <a:extLst>
              <a:ext uri="{FF2B5EF4-FFF2-40B4-BE49-F238E27FC236}">
                <a16:creationId xmlns:a16="http://schemas.microsoft.com/office/drawing/2014/main" id="{967FCDC2-327C-C193-F01B-822B0DE68DAC}"/>
              </a:ext>
            </a:extLst>
          </p:cNvPr>
          <p:cNvSpPr>
            <a:spLocks noGrp="1"/>
          </p:cNvSpPr>
          <p:nvPr>
            <p:ph type="sldNum" sz="quarter" idx="10"/>
          </p:nvPr>
        </p:nvSpPr>
        <p:spPr/>
        <p:txBody>
          <a:bodyPr/>
          <a:lstStyle/>
          <a:p>
            <a:fld id="{BB0CE8BE-E0BF-4F6B-8E2C-049B883F87E6}" type="slidenum">
              <a:rPr lang="fr-FR" smtClean="0"/>
              <a:t>23</a:t>
            </a:fld>
            <a:endParaRPr lang="fr-FR"/>
          </a:p>
        </p:txBody>
      </p:sp>
      <p:pic>
        <p:nvPicPr>
          <p:cNvPr id="3" name="Image 2">
            <a:extLst>
              <a:ext uri="{FF2B5EF4-FFF2-40B4-BE49-F238E27FC236}">
                <a16:creationId xmlns:a16="http://schemas.microsoft.com/office/drawing/2014/main" id="{F0E18094-67C5-7813-F0CA-CCB2B8682B67}"/>
              </a:ext>
            </a:extLst>
          </p:cNvPr>
          <p:cNvPicPr>
            <a:picLocks noChangeAspect="1"/>
          </p:cNvPicPr>
          <p:nvPr/>
        </p:nvPicPr>
        <p:blipFill>
          <a:blip r:embed="rId3"/>
          <a:stretch>
            <a:fillRect/>
          </a:stretch>
        </p:blipFill>
        <p:spPr>
          <a:xfrm rot="18888637">
            <a:off x="3649896" y="1764887"/>
            <a:ext cx="1556095" cy="1556095"/>
          </a:xfrm>
          <a:prstGeom prst="rect">
            <a:avLst/>
          </a:prstGeom>
        </p:spPr>
      </p:pic>
      <p:pic>
        <p:nvPicPr>
          <p:cNvPr id="9" name="Image 8">
            <a:extLst>
              <a:ext uri="{FF2B5EF4-FFF2-40B4-BE49-F238E27FC236}">
                <a16:creationId xmlns:a16="http://schemas.microsoft.com/office/drawing/2014/main" id="{9C40EDB5-B57E-AD8E-8FD3-02E4C2C1519F}"/>
              </a:ext>
            </a:extLst>
          </p:cNvPr>
          <p:cNvPicPr>
            <a:picLocks noChangeAspect="1"/>
          </p:cNvPicPr>
          <p:nvPr/>
        </p:nvPicPr>
        <p:blipFill>
          <a:blip r:embed="rId4"/>
          <a:stretch>
            <a:fillRect/>
          </a:stretch>
        </p:blipFill>
        <p:spPr>
          <a:xfrm>
            <a:off x="2136037" y="1543086"/>
            <a:ext cx="1223026" cy="1223026"/>
          </a:xfrm>
          <a:prstGeom prst="rect">
            <a:avLst/>
          </a:prstGeom>
        </p:spPr>
      </p:pic>
      <p:pic>
        <p:nvPicPr>
          <p:cNvPr id="10" name="Image 9">
            <a:extLst>
              <a:ext uri="{FF2B5EF4-FFF2-40B4-BE49-F238E27FC236}">
                <a16:creationId xmlns:a16="http://schemas.microsoft.com/office/drawing/2014/main" id="{651BAE1D-5A5C-6F86-29E7-F9BE51CA872A}"/>
              </a:ext>
            </a:extLst>
          </p:cNvPr>
          <p:cNvPicPr>
            <a:picLocks noChangeAspect="1"/>
          </p:cNvPicPr>
          <p:nvPr/>
        </p:nvPicPr>
        <p:blipFill>
          <a:blip r:embed="rId5"/>
          <a:stretch>
            <a:fillRect/>
          </a:stretch>
        </p:blipFill>
        <p:spPr>
          <a:xfrm>
            <a:off x="5890354" y="2381904"/>
            <a:ext cx="1135191" cy="1135191"/>
          </a:xfrm>
          <a:prstGeom prst="rect">
            <a:avLst/>
          </a:prstGeom>
        </p:spPr>
      </p:pic>
      <p:pic>
        <p:nvPicPr>
          <p:cNvPr id="2052" name="Picture 4" descr="TensorBoard | TensorFlow">
            <a:extLst>
              <a:ext uri="{FF2B5EF4-FFF2-40B4-BE49-F238E27FC236}">
                <a16:creationId xmlns:a16="http://schemas.microsoft.com/office/drawing/2014/main" id="{7FBEC70C-CBE9-193D-C4DF-49B8E0F75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974" y="1256649"/>
            <a:ext cx="1741950" cy="97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3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MÉTRIQUES</a:t>
            </a:r>
            <a:endParaRPr dirty="0"/>
          </a:p>
        </p:txBody>
      </p:sp>
      <p:sp>
        <p:nvSpPr>
          <p:cNvPr id="249" name="Google Shape;249;p40"/>
          <p:cNvSpPr txBox="1">
            <a:spLocks noGrp="1"/>
          </p:cNvSpPr>
          <p:nvPr>
            <p:ph type="subTitle" idx="1"/>
          </p:nvPr>
        </p:nvSpPr>
        <p:spPr>
          <a:xfrm>
            <a:off x="1665825" y="230404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Intersection over Union</a:t>
            </a:r>
            <a:endParaRPr dirty="0"/>
          </a:p>
        </p:txBody>
      </p:sp>
      <p:sp>
        <p:nvSpPr>
          <p:cNvPr id="250" name="Google Shape;250;p40"/>
          <p:cNvSpPr txBox="1">
            <a:spLocks noGrp="1"/>
          </p:cNvSpPr>
          <p:nvPr>
            <p:ph type="ctrTitle"/>
          </p:nvPr>
        </p:nvSpPr>
        <p:spPr>
          <a:xfrm>
            <a:off x="1600733" y="23084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IoU</a:t>
            </a:r>
            <a:endParaRPr dirty="0"/>
          </a:p>
        </p:txBody>
      </p:sp>
      <p:cxnSp>
        <p:nvCxnSpPr>
          <p:cNvPr id="251" name="Google Shape;251;p40"/>
          <p:cNvCxnSpPr/>
          <p:nvPr/>
        </p:nvCxnSpPr>
        <p:spPr>
          <a:xfrm>
            <a:off x="3957600" y="2290895"/>
            <a:ext cx="1368000" cy="0"/>
          </a:xfrm>
          <a:prstGeom prst="straightConnector1">
            <a:avLst/>
          </a:prstGeom>
          <a:noFill/>
          <a:ln w="9525" cap="flat" cmpd="sng">
            <a:solidFill>
              <a:srgbClr val="434343"/>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22F64A69-F6A5-4E1B-74F2-8ABE521F3CEC}"/>
              </a:ext>
            </a:extLst>
          </p:cNvPr>
          <p:cNvSpPr>
            <a:spLocks noGrp="1"/>
          </p:cNvSpPr>
          <p:nvPr>
            <p:ph type="sldNum" sz="quarter" idx="10"/>
          </p:nvPr>
        </p:nvSpPr>
        <p:spPr/>
        <p:txBody>
          <a:bodyPr/>
          <a:lstStyle/>
          <a:p>
            <a:fld id="{BB0CE8BE-E0BF-4F6B-8E2C-049B883F87E6}" type="slidenum">
              <a:rPr lang="fr-FR" smtClean="0"/>
              <a:t>24</a:t>
            </a:fld>
            <a:endParaRPr lang="fr-FR"/>
          </a:p>
        </p:txBody>
      </p:sp>
      <p:grpSp>
        <p:nvGrpSpPr>
          <p:cNvPr id="3" name="Groupe 2">
            <a:extLst>
              <a:ext uri="{FF2B5EF4-FFF2-40B4-BE49-F238E27FC236}">
                <a16:creationId xmlns:a16="http://schemas.microsoft.com/office/drawing/2014/main" id="{1A7463AF-CB2E-EC42-5137-386AEBBCB0CA}"/>
              </a:ext>
            </a:extLst>
          </p:cNvPr>
          <p:cNvGrpSpPr/>
          <p:nvPr>
            <p:custDataLst>
              <p:tags r:id="rId1"/>
            </p:custDataLst>
          </p:nvPr>
        </p:nvGrpSpPr>
        <p:grpSpPr>
          <a:xfrm>
            <a:off x="5325600" y="1588724"/>
            <a:ext cx="2895600" cy="1286397"/>
            <a:chOff x="6038476" y="3934572"/>
            <a:chExt cx="8027148" cy="3440206"/>
          </a:xfrm>
        </p:grpSpPr>
        <p:pic>
          <p:nvPicPr>
            <p:cNvPr id="4" name="Picture 2" descr="Examples of Intersection Over Union">
              <a:extLst>
                <a:ext uri="{FF2B5EF4-FFF2-40B4-BE49-F238E27FC236}">
                  <a16:creationId xmlns:a16="http://schemas.microsoft.com/office/drawing/2014/main" id="{95C8C8BF-4DCA-E402-6595-6703E8BCC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476" y="3934572"/>
              <a:ext cx="8027148" cy="34402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8D9BC35A-474F-C39D-3761-FDD8162D9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3438" y="4755308"/>
              <a:ext cx="1915833" cy="1915833"/>
            </a:xfrm>
            <a:prstGeom prst="rect">
              <a:avLst/>
            </a:prstGeom>
          </p:spPr>
        </p:pic>
        <p:pic>
          <p:nvPicPr>
            <p:cNvPr id="6" name="Graphique 5">
              <a:extLst>
                <a:ext uri="{FF2B5EF4-FFF2-40B4-BE49-F238E27FC236}">
                  <a16:creationId xmlns:a16="http://schemas.microsoft.com/office/drawing/2014/main" id="{75A77AFF-AF42-D667-4E1D-46ECF9F502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6662" y="4755308"/>
              <a:ext cx="1915833" cy="1915833"/>
            </a:xfrm>
            <a:prstGeom prst="rect">
              <a:avLst/>
            </a:prstGeom>
          </p:spPr>
        </p:pic>
        <p:pic>
          <p:nvPicPr>
            <p:cNvPr id="7" name="Graphique 6">
              <a:extLst>
                <a:ext uri="{FF2B5EF4-FFF2-40B4-BE49-F238E27FC236}">
                  <a16:creationId xmlns:a16="http://schemas.microsoft.com/office/drawing/2014/main" id="{1759C44F-95D2-2F0A-135C-302E16E6B1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85" y="4771183"/>
              <a:ext cx="1915833" cy="1915833"/>
            </a:xfrm>
            <a:prstGeom prst="rect">
              <a:avLst/>
            </a:prstGeom>
          </p:spPr>
        </p:pic>
      </p:grpSp>
    </p:spTree>
    <p:extLst>
      <p:ext uri="{BB962C8B-B14F-4D97-AF65-F5344CB8AC3E}">
        <p14:creationId xmlns:p14="http://schemas.microsoft.com/office/powerpoint/2010/main" val="407943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MÉTRIQUES</a:t>
            </a:r>
            <a:endParaRPr dirty="0"/>
          </a:p>
        </p:txBody>
      </p:sp>
      <p:sp>
        <p:nvSpPr>
          <p:cNvPr id="249" name="Google Shape;249;p40"/>
          <p:cNvSpPr txBox="1">
            <a:spLocks noGrp="1"/>
          </p:cNvSpPr>
          <p:nvPr>
            <p:ph type="subTitle" idx="1"/>
          </p:nvPr>
        </p:nvSpPr>
        <p:spPr>
          <a:xfrm>
            <a:off x="1665825" y="230404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Intersection over Union</a:t>
            </a:r>
            <a:endParaRPr dirty="0"/>
          </a:p>
        </p:txBody>
      </p:sp>
      <p:sp>
        <p:nvSpPr>
          <p:cNvPr id="250" name="Google Shape;250;p40"/>
          <p:cNvSpPr txBox="1">
            <a:spLocks noGrp="1"/>
          </p:cNvSpPr>
          <p:nvPr>
            <p:ph type="ctrTitle"/>
          </p:nvPr>
        </p:nvSpPr>
        <p:spPr>
          <a:xfrm>
            <a:off x="1600733" y="23084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IoU</a:t>
            </a:r>
            <a:endParaRPr dirty="0"/>
          </a:p>
        </p:txBody>
      </p:sp>
      <p:cxnSp>
        <p:nvCxnSpPr>
          <p:cNvPr id="251" name="Google Shape;251;p40"/>
          <p:cNvCxnSpPr/>
          <p:nvPr/>
        </p:nvCxnSpPr>
        <p:spPr>
          <a:xfrm>
            <a:off x="3957600" y="2290895"/>
            <a:ext cx="1368000" cy="0"/>
          </a:xfrm>
          <a:prstGeom prst="straightConnector1">
            <a:avLst/>
          </a:prstGeom>
          <a:noFill/>
          <a:ln w="9525" cap="flat" cmpd="sng">
            <a:solidFill>
              <a:srgbClr val="434343"/>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22F64A69-F6A5-4E1B-74F2-8ABE521F3CEC}"/>
              </a:ext>
            </a:extLst>
          </p:cNvPr>
          <p:cNvSpPr>
            <a:spLocks noGrp="1"/>
          </p:cNvSpPr>
          <p:nvPr>
            <p:ph type="sldNum" sz="quarter" idx="10"/>
          </p:nvPr>
        </p:nvSpPr>
        <p:spPr/>
        <p:txBody>
          <a:bodyPr/>
          <a:lstStyle/>
          <a:p>
            <a:fld id="{BB0CE8BE-E0BF-4F6B-8E2C-049B883F87E6}" type="slidenum">
              <a:rPr lang="fr-FR" smtClean="0"/>
              <a:t>25</a:t>
            </a:fld>
            <a:endParaRPr lang="fr-FR"/>
          </a:p>
        </p:txBody>
      </p:sp>
      <p:grpSp>
        <p:nvGrpSpPr>
          <p:cNvPr id="3" name="Groupe 2">
            <a:extLst>
              <a:ext uri="{FF2B5EF4-FFF2-40B4-BE49-F238E27FC236}">
                <a16:creationId xmlns:a16="http://schemas.microsoft.com/office/drawing/2014/main" id="{1A7463AF-CB2E-EC42-5137-386AEBBCB0CA}"/>
              </a:ext>
            </a:extLst>
          </p:cNvPr>
          <p:cNvGrpSpPr/>
          <p:nvPr>
            <p:custDataLst>
              <p:tags r:id="rId1"/>
            </p:custDataLst>
          </p:nvPr>
        </p:nvGrpSpPr>
        <p:grpSpPr>
          <a:xfrm>
            <a:off x="5325600" y="1588724"/>
            <a:ext cx="2895600" cy="1286397"/>
            <a:chOff x="6038476" y="3934572"/>
            <a:chExt cx="8027148" cy="3440206"/>
          </a:xfrm>
        </p:grpSpPr>
        <p:pic>
          <p:nvPicPr>
            <p:cNvPr id="4" name="Picture 2" descr="Examples of Intersection Over Union">
              <a:extLst>
                <a:ext uri="{FF2B5EF4-FFF2-40B4-BE49-F238E27FC236}">
                  <a16:creationId xmlns:a16="http://schemas.microsoft.com/office/drawing/2014/main" id="{95C8C8BF-4DCA-E402-6595-6703E8BCC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476" y="3934572"/>
              <a:ext cx="8027148" cy="34402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8D9BC35A-474F-C39D-3761-FDD8162D9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3438" y="4755308"/>
              <a:ext cx="1915833" cy="1915833"/>
            </a:xfrm>
            <a:prstGeom prst="rect">
              <a:avLst/>
            </a:prstGeom>
          </p:spPr>
        </p:pic>
        <p:pic>
          <p:nvPicPr>
            <p:cNvPr id="6" name="Graphique 5">
              <a:extLst>
                <a:ext uri="{FF2B5EF4-FFF2-40B4-BE49-F238E27FC236}">
                  <a16:creationId xmlns:a16="http://schemas.microsoft.com/office/drawing/2014/main" id="{75A77AFF-AF42-D667-4E1D-46ECF9F502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6662" y="4755308"/>
              <a:ext cx="1915833" cy="1915833"/>
            </a:xfrm>
            <a:prstGeom prst="rect">
              <a:avLst/>
            </a:prstGeom>
          </p:spPr>
        </p:pic>
        <p:pic>
          <p:nvPicPr>
            <p:cNvPr id="7" name="Graphique 6">
              <a:extLst>
                <a:ext uri="{FF2B5EF4-FFF2-40B4-BE49-F238E27FC236}">
                  <a16:creationId xmlns:a16="http://schemas.microsoft.com/office/drawing/2014/main" id="{1759C44F-95D2-2F0A-135C-302E16E6B1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85" y="4771183"/>
              <a:ext cx="1915833" cy="1915833"/>
            </a:xfrm>
            <a:prstGeom prst="rect">
              <a:avLst/>
            </a:prstGeom>
          </p:spPr>
        </p:pic>
      </p:grpSp>
      <p:sp>
        <p:nvSpPr>
          <p:cNvPr id="8" name="Google Shape;249;p40">
            <a:extLst>
              <a:ext uri="{FF2B5EF4-FFF2-40B4-BE49-F238E27FC236}">
                <a16:creationId xmlns:a16="http://schemas.microsoft.com/office/drawing/2014/main" id="{0913AE4D-E928-0D3B-4B2F-3F09F312EAF9}"/>
              </a:ext>
            </a:extLst>
          </p:cNvPr>
          <p:cNvSpPr txBox="1">
            <a:spLocks/>
          </p:cNvSpPr>
          <p:nvPr/>
        </p:nvSpPr>
        <p:spPr>
          <a:xfrm>
            <a:off x="1665825" y="3875063"/>
            <a:ext cx="2608500" cy="17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Roboto Condensed Light"/>
              <a:buNone/>
              <a:defRPr sz="14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fr-FR" dirty="0"/>
              <a:t>Consommation ressource</a:t>
            </a:r>
          </a:p>
        </p:txBody>
      </p:sp>
      <p:sp>
        <p:nvSpPr>
          <p:cNvPr id="9" name="Google Shape;250;p40">
            <a:extLst>
              <a:ext uri="{FF2B5EF4-FFF2-40B4-BE49-F238E27FC236}">
                <a16:creationId xmlns:a16="http://schemas.microsoft.com/office/drawing/2014/main" id="{923B7AF2-8922-45C5-B5CB-A45DAE9A9993}"/>
              </a:ext>
            </a:extLst>
          </p:cNvPr>
          <p:cNvSpPr txBox="1">
            <a:spLocks/>
          </p:cNvSpPr>
          <p:nvPr/>
        </p:nvSpPr>
        <p:spPr>
          <a:xfrm>
            <a:off x="1600733" y="1801866"/>
            <a:ext cx="2673600" cy="20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000"/>
              <a:buFont typeface="Exo 2"/>
              <a:buNone/>
              <a:defRPr sz="20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2pPr>
            <a:lvl3pPr marR="0" lvl="2"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3pPr>
            <a:lvl4pPr marR="0" lvl="3"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4pPr>
            <a:lvl5pPr marR="0" lvl="4"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5pPr>
            <a:lvl6pPr marR="0" lvl="5"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6pPr>
            <a:lvl7pPr marR="0" lvl="6"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7pPr>
            <a:lvl8pPr marR="0" lvl="7"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8pPr>
            <a:lvl9pPr marR="0" lvl="8" algn="r" rtl="0">
              <a:lnSpc>
                <a:spcPct val="100000"/>
              </a:lnSpc>
              <a:spcBef>
                <a:spcPts val="0"/>
              </a:spcBef>
              <a:spcAft>
                <a:spcPts val="0"/>
              </a:spcAft>
              <a:buClr>
                <a:srgbClr val="000000"/>
              </a:buClr>
              <a:buSzPts val="2000"/>
              <a:buFont typeface="Exo 2"/>
              <a:buNone/>
              <a:defRPr sz="2000" b="0" i="0" u="none" strike="noStrike" cap="none">
                <a:solidFill>
                  <a:srgbClr val="000000"/>
                </a:solidFill>
                <a:latin typeface="Exo 2"/>
                <a:ea typeface="Exo 2"/>
                <a:cs typeface="Exo 2"/>
                <a:sym typeface="Exo 2"/>
              </a:defRPr>
            </a:lvl9pPr>
          </a:lstStyle>
          <a:p>
            <a:r>
              <a:rPr lang="fr-FR" dirty="0"/>
              <a:t>Temps</a:t>
            </a:r>
          </a:p>
        </p:txBody>
      </p:sp>
      <p:cxnSp>
        <p:nvCxnSpPr>
          <p:cNvPr id="10" name="Google Shape;251;p40">
            <a:extLst>
              <a:ext uri="{FF2B5EF4-FFF2-40B4-BE49-F238E27FC236}">
                <a16:creationId xmlns:a16="http://schemas.microsoft.com/office/drawing/2014/main" id="{14D907FF-C2B2-9E5A-DDC0-1A1170974AC8}"/>
              </a:ext>
            </a:extLst>
          </p:cNvPr>
          <p:cNvCxnSpPr/>
          <p:nvPr/>
        </p:nvCxnSpPr>
        <p:spPr>
          <a:xfrm>
            <a:off x="3957600" y="3861913"/>
            <a:ext cx="1368000" cy="0"/>
          </a:xfrm>
          <a:prstGeom prst="straightConnector1">
            <a:avLst/>
          </a:prstGeom>
          <a:noFill/>
          <a:ln w="9525" cap="flat" cmpd="sng">
            <a:solidFill>
              <a:srgbClr val="434343"/>
            </a:solidFill>
            <a:prstDash val="solid"/>
            <a:round/>
            <a:headEnd type="none" w="med" len="med"/>
            <a:tailEnd type="none" w="med" len="med"/>
          </a:ln>
        </p:spPr>
      </p:cxnSp>
      <p:pic>
        <p:nvPicPr>
          <p:cNvPr id="12" name="Image 11">
            <a:extLst>
              <a:ext uri="{FF2B5EF4-FFF2-40B4-BE49-F238E27FC236}">
                <a16:creationId xmlns:a16="http://schemas.microsoft.com/office/drawing/2014/main" id="{C3FA4CBD-44E2-A492-8333-26EE62339965}"/>
              </a:ext>
            </a:extLst>
          </p:cNvPr>
          <p:cNvPicPr>
            <a:picLocks noChangeAspect="1"/>
          </p:cNvPicPr>
          <p:nvPr/>
        </p:nvPicPr>
        <p:blipFill>
          <a:blip r:embed="rId7"/>
          <a:stretch>
            <a:fillRect/>
          </a:stretch>
        </p:blipFill>
        <p:spPr>
          <a:xfrm>
            <a:off x="5325600" y="3421379"/>
            <a:ext cx="867341" cy="867341"/>
          </a:xfrm>
          <a:prstGeom prst="rect">
            <a:avLst/>
          </a:prstGeom>
        </p:spPr>
      </p:pic>
    </p:spTree>
    <p:extLst>
      <p:ext uri="{BB962C8B-B14F-4D97-AF65-F5344CB8AC3E}">
        <p14:creationId xmlns:p14="http://schemas.microsoft.com/office/powerpoint/2010/main" val="15520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PRÉPARATION</a:t>
            </a:r>
            <a:endParaRPr dirty="0"/>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Préparation du jeu de données</a:t>
            </a:r>
            <a:endParaRPr dirty="0"/>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INITIALISATION</a:t>
            </a:r>
            <a:endParaRPr dirty="0"/>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Initialisation des modèles de deep learning</a:t>
            </a:r>
            <a:endParaRPr dirty="0"/>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ENTRAÎNEMENT</a:t>
            </a:r>
            <a:endParaRPr dirty="0"/>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Entraînement des modèles avec les données</a:t>
            </a:r>
            <a:endParaRPr dirty="0"/>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ÉVALUATION</a:t>
            </a:r>
            <a:endParaRPr dirty="0"/>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rPr>
              <a:t>Évaluation des modèles</a:t>
            </a:r>
            <a:endParaRPr dirty="0"/>
          </a:p>
        </p:txBody>
      </p:sp>
      <p:sp>
        <p:nvSpPr>
          <p:cNvPr id="368" name="Google Shape;368;p45"/>
          <p:cNvSpPr txBox="1">
            <a:spLocks noGrp="1"/>
          </p:cNvSpPr>
          <p:nvPr>
            <p:ph type="ctrTitle" idx="9"/>
          </p:nvPr>
        </p:nvSpPr>
        <p:spPr>
          <a:xfrm>
            <a:off x="5343518" y="3549862"/>
            <a:ext cx="1933581"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SAUVEGARDE</a:t>
            </a:r>
            <a:endParaRPr dirty="0"/>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rPr>
              <a:t>Sauvegarde du modèle</a:t>
            </a:r>
            <a:endParaRPr dirty="0"/>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COMPARAISON</a:t>
            </a:r>
            <a:endParaRPr dirty="0"/>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Comparaison des modèles</a:t>
            </a:r>
            <a:endParaRPr dirty="0"/>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45"/>
          <p:cNvGrpSpPr/>
          <p:nvPr/>
        </p:nvGrpSpPr>
        <p:grpSpPr>
          <a:xfrm>
            <a:off x="7702688" y="3063981"/>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359;p45">
            <a:extLst>
              <a:ext uri="{FF2B5EF4-FFF2-40B4-BE49-F238E27FC236}">
                <a16:creationId xmlns:a16="http://schemas.microsoft.com/office/drawing/2014/main" id="{5BA68881-E713-7E40-15E7-B7CB271C4902}"/>
              </a:ext>
            </a:extLst>
          </p:cNvPr>
          <p:cNvSpPr txBox="1">
            <a:spLocks/>
          </p:cNvSpPr>
          <p:nvPr/>
        </p:nvSpPr>
        <p:spPr>
          <a:xfrm>
            <a:off x="1989033" y="314567"/>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DÉMARCHE</a:t>
            </a:r>
          </a:p>
        </p:txBody>
      </p:sp>
      <p:pic>
        <p:nvPicPr>
          <p:cNvPr id="14" name="Image 13">
            <a:extLst>
              <a:ext uri="{FF2B5EF4-FFF2-40B4-BE49-F238E27FC236}">
                <a16:creationId xmlns:a16="http://schemas.microsoft.com/office/drawing/2014/main" id="{5425BAAF-7429-F17C-8ABF-E836C3F9F5FA}"/>
              </a:ext>
            </a:extLst>
          </p:cNvPr>
          <p:cNvPicPr>
            <a:picLocks noChangeAspect="1"/>
          </p:cNvPicPr>
          <p:nvPr/>
        </p:nvPicPr>
        <p:blipFill>
          <a:blip r:embed="rId3"/>
          <a:stretch>
            <a:fillRect/>
          </a:stretch>
        </p:blipFill>
        <p:spPr>
          <a:xfrm>
            <a:off x="4401481" y="1289495"/>
            <a:ext cx="389403" cy="389403"/>
          </a:xfrm>
          <a:prstGeom prst="rect">
            <a:avLst/>
          </a:prstGeom>
        </p:spPr>
      </p:pic>
      <p:pic>
        <p:nvPicPr>
          <p:cNvPr id="15" name="Image 14">
            <a:extLst>
              <a:ext uri="{FF2B5EF4-FFF2-40B4-BE49-F238E27FC236}">
                <a16:creationId xmlns:a16="http://schemas.microsoft.com/office/drawing/2014/main" id="{95AF610B-5F45-01E3-6098-BCBCD1BCE3B1}"/>
              </a:ext>
            </a:extLst>
          </p:cNvPr>
          <p:cNvPicPr>
            <a:picLocks noChangeAspect="1"/>
          </p:cNvPicPr>
          <p:nvPr/>
        </p:nvPicPr>
        <p:blipFill>
          <a:blip r:embed="rId4"/>
          <a:stretch>
            <a:fillRect/>
          </a:stretch>
        </p:blipFill>
        <p:spPr>
          <a:xfrm>
            <a:off x="6035657" y="3010948"/>
            <a:ext cx="406407" cy="406407"/>
          </a:xfrm>
          <a:prstGeom prst="rect">
            <a:avLst/>
          </a:prstGeom>
        </p:spPr>
      </p:pic>
      <p:sp>
        <p:nvSpPr>
          <p:cNvPr id="2" name="Espace réservé du numéro de diapositive 1">
            <a:extLst>
              <a:ext uri="{FF2B5EF4-FFF2-40B4-BE49-F238E27FC236}">
                <a16:creationId xmlns:a16="http://schemas.microsoft.com/office/drawing/2014/main" id="{061E46A7-E79F-B12C-E825-0AF0B235A222}"/>
              </a:ext>
            </a:extLst>
          </p:cNvPr>
          <p:cNvSpPr>
            <a:spLocks noGrp="1"/>
          </p:cNvSpPr>
          <p:nvPr>
            <p:ph type="sldNum" sz="quarter" idx="10"/>
          </p:nvPr>
        </p:nvSpPr>
        <p:spPr/>
        <p:txBody>
          <a:bodyPr/>
          <a:lstStyle/>
          <a:p>
            <a:fld id="{BB0CE8BE-E0BF-4F6B-8E2C-049B883F87E6}" type="slidenum">
              <a:rPr lang="fr-FR" smtClean="0"/>
              <a:t>26</a:t>
            </a:fld>
            <a:endParaRPr lang="fr-FR"/>
          </a:p>
        </p:txBody>
      </p:sp>
    </p:spTree>
    <p:extLst>
      <p:ext uri="{BB962C8B-B14F-4D97-AF65-F5344CB8AC3E}">
        <p14:creationId xmlns:p14="http://schemas.microsoft.com/office/powerpoint/2010/main" val="195255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
                                        </p:tgtEl>
                                        <p:attrNameLst>
                                          <p:attrName>style.visibility</p:attrName>
                                        </p:attrNameLst>
                                      </p:cBhvr>
                                      <p:to>
                                        <p:strVal val="visible"/>
                                      </p:to>
                                    </p:set>
                                    <p:animEffect transition="in" filter="fade">
                                      <p:cBhvr>
                                        <p:cTn id="12" dur="500"/>
                                        <p:tgtEl>
                                          <p:spTgt spid="37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0"/>
                                        </p:tgtEl>
                                        <p:attrNameLst>
                                          <p:attrName>style.visibility</p:attrName>
                                        </p:attrNameLst>
                                      </p:cBhvr>
                                      <p:to>
                                        <p:strVal val="visible"/>
                                      </p:to>
                                    </p:set>
                                    <p:animEffect transition="in" filter="fade">
                                      <p:cBhvr>
                                        <p:cTn id="16" dur="500"/>
                                        <p:tgtEl>
                                          <p:spTgt spid="3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
                                            <p:txEl>
                                              <p:pRg st="0" end="0"/>
                                            </p:txEl>
                                          </p:spTgt>
                                        </p:tgtEl>
                                        <p:attrNameLst>
                                          <p:attrName>style.visibility</p:attrName>
                                        </p:attrNameLst>
                                      </p:cBhvr>
                                      <p:to>
                                        <p:strVal val="visible"/>
                                      </p:to>
                                    </p:set>
                                    <p:animEffect transition="in" filter="fade">
                                      <p:cBhvr>
                                        <p:cTn id="19" dur="500"/>
                                        <p:tgtEl>
                                          <p:spTgt spid="36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4"/>
                                        </p:tgtEl>
                                        <p:attrNameLst>
                                          <p:attrName>style.visibility</p:attrName>
                                        </p:attrNameLst>
                                      </p:cBhvr>
                                      <p:to>
                                        <p:strVal val="visible"/>
                                      </p:to>
                                    </p:set>
                                    <p:animEffect transition="in" filter="fade">
                                      <p:cBhvr>
                                        <p:cTn id="24" dur="500"/>
                                        <p:tgtEl>
                                          <p:spTgt spid="37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62"/>
                                        </p:tgtEl>
                                        <p:attrNameLst>
                                          <p:attrName>style.visibility</p:attrName>
                                        </p:attrNameLst>
                                      </p:cBhvr>
                                      <p:to>
                                        <p:strVal val="visible"/>
                                      </p:to>
                                    </p:set>
                                    <p:animEffect transition="in" filter="fade">
                                      <p:cBhvr>
                                        <p:cTn id="28" dur="500"/>
                                        <p:tgtEl>
                                          <p:spTgt spid="3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3">
                                            <p:txEl>
                                              <p:pRg st="0" end="0"/>
                                            </p:txEl>
                                          </p:spTgt>
                                        </p:tgtEl>
                                        <p:attrNameLst>
                                          <p:attrName>style.visibility</p:attrName>
                                        </p:attrNameLst>
                                      </p:cBhvr>
                                      <p:to>
                                        <p:strVal val="visible"/>
                                      </p:to>
                                    </p:set>
                                    <p:animEffect transition="in" filter="fade">
                                      <p:cBhvr>
                                        <p:cTn id="31" dur="500"/>
                                        <p:tgtEl>
                                          <p:spTgt spid="36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64"/>
                                        </p:tgtEl>
                                        <p:attrNameLst>
                                          <p:attrName>style.visibility</p:attrName>
                                        </p:attrNameLst>
                                      </p:cBhvr>
                                      <p:to>
                                        <p:strVal val="visible"/>
                                      </p:to>
                                    </p:set>
                                    <p:animEffect transition="in" filter="fade">
                                      <p:cBhvr>
                                        <p:cTn id="40" dur="500"/>
                                        <p:tgtEl>
                                          <p:spTgt spid="3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5">
                                            <p:txEl>
                                              <p:pRg st="0" end="0"/>
                                            </p:txEl>
                                          </p:spTgt>
                                        </p:tgtEl>
                                        <p:attrNameLst>
                                          <p:attrName>style.visibility</p:attrName>
                                        </p:attrNameLst>
                                      </p:cBhvr>
                                      <p:to>
                                        <p:strVal val="visible"/>
                                      </p:to>
                                    </p:set>
                                    <p:animEffect transition="in" filter="fade">
                                      <p:cBhvr>
                                        <p:cTn id="43" dur="500"/>
                                        <p:tgtEl>
                                          <p:spTgt spid="36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73"/>
                                        </p:tgtEl>
                                        <p:attrNameLst>
                                          <p:attrName>style.visibility</p:attrName>
                                        </p:attrNameLst>
                                      </p:cBhvr>
                                      <p:to>
                                        <p:strVal val="visible"/>
                                      </p:to>
                                    </p:set>
                                    <p:animEffect transition="in" filter="fade">
                                      <p:cBhvr>
                                        <p:cTn id="48" dur="500"/>
                                        <p:tgtEl>
                                          <p:spTgt spid="37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5"/>
                                        </p:tgtEl>
                                        <p:attrNameLst>
                                          <p:attrName>style.visibility</p:attrName>
                                        </p:attrNameLst>
                                      </p:cBhvr>
                                      <p:to>
                                        <p:strVal val="visible"/>
                                      </p:to>
                                    </p:set>
                                    <p:animEffect transition="in" filter="fade">
                                      <p:cBhvr>
                                        <p:cTn id="53" dur="500"/>
                                        <p:tgtEl>
                                          <p:spTgt spid="395"/>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66"/>
                                        </p:tgtEl>
                                        <p:attrNameLst>
                                          <p:attrName>style.visibility</p:attrName>
                                        </p:attrNameLst>
                                      </p:cBhvr>
                                      <p:to>
                                        <p:strVal val="visible"/>
                                      </p:to>
                                    </p:set>
                                    <p:animEffect transition="in" filter="fade">
                                      <p:cBhvr>
                                        <p:cTn id="57" dur="500"/>
                                        <p:tgtEl>
                                          <p:spTgt spid="3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7">
                                            <p:txEl>
                                              <p:pRg st="0" end="0"/>
                                            </p:txEl>
                                          </p:spTgt>
                                        </p:tgtEl>
                                        <p:attrNameLst>
                                          <p:attrName>style.visibility</p:attrName>
                                        </p:attrNameLst>
                                      </p:cBhvr>
                                      <p:to>
                                        <p:strVal val="visible"/>
                                      </p:to>
                                    </p:set>
                                    <p:animEffect transition="in" filter="fade">
                                      <p:cBhvr>
                                        <p:cTn id="60" dur="500"/>
                                        <p:tgtEl>
                                          <p:spTgt spid="367">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68"/>
                                        </p:tgtEl>
                                        <p:attrNameLst>
                                          <p:attrName>style.visibility</p:attrName>
                                        </p:attrNameLst>
                                      </p:cBhvr>
                                      <p:to>
                                        <p:strVal val="visible"/>
                                      </p:to>
                                    </p:set>
                                    <p:animEffect transition="in" filter="fade">
                                      <p:cBhvr>
                                        <p:cTn id="69" dur="500"/>
                                        <p:tgtEl>
                                          <p:spTgt spid="36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9">
                                            <p:txEl>
                                              <p:pRg st="0" end="0"/>
                                            </p:txEl>
                                          </p:spTgt>
                                        </p:tgtEl>
                                        <p:attrNameLst>
                                          <p:attrName>style.visibility</p:attrName>
                                        </p:attrNameLst>
                                      </p:cBhvr>
                                      <p:to>
                                        <p:strVal val="visible"/>
                                      </p:to>
                                    </p:set>
                                    <p:animEffect transition="in" filter="fade">
                                      <p:cBhvr>
                                        <p:cTn id="72" dur="500"/>
                                        <p:tgtEl>
                                          <p:spTgt spid="36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03"/>
                                        </p:tgtEl>
                                        <p:attrNameLst>
                                          <p:attrName>style.visibility</p:attrName>
                                        </p:attrNameLst>
                                      </p:cBhvr>
                                      <p:to>
                                        <p:strVal val="visible"/>
                                      </p:to>
                                    </p:set>
                                    <p:animEffect transition="in" filter="fade">
                                      <p:cBhvr>
                                        <p:cTn id="77" dur="500"/>
                                        <p:tgtEl>
                                          <p:spTgt spid="403"/>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70"/>
                                        </p:tgtEl>
                                        <p:attrNameLst>
                                          <p:attrName>style.visibility</p:attrName>
                                        </p:attrNameLst>
                                      </p:cBhvr>
                                      <p:to>
                                        <p:strVal val="visible"/>
                                      </p:to>
                                    </p:set>
                                    <p:animEffect transition="in" filter="fade">
                                      <p:cBhvr>
                                        <p:cTn id="81" dur="500"/>
                                        <p:tgtEl>
                                          <p:spTgt spid="37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1">
                                            <p:txEl>
                                              <p:pRg st="0" end="0"/>
                                            </p:txEl>
                                          </p:spTgt>
                                        </p:tgtEl>
                                        <p:attrNameLst>
                                          <p:attrName>style.visibility</p:attrName>
                                        </p:attrNameLst>
                                      </p:cBhvr>
                                      <p:to>
                                        <p:strVal val="visible"/>
                                      </p:to>
                                    </p:set>
                                    <p:animEffect transition="in" filter="fade">
                                      <p:cBhvr>
                                        <p:cTn id="84" dur="500"/>
                                        <p:tgtEl>
                                          <p:spTgt spid="3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1" grpId="0" build="p"/>
      <p:bldP spid="362" grpId="0"/>
      <p:bldP spid="363" grpId="0" build="p"/>
      <p:bldP spid="364" grpId="0"/>
      <p:bldP spid="365" grpId="0" build="p"/>
      <p:bldP spid="366" grpId="0"/>
      <p:bldP spid="367" grpId="0" build="p"/>
      <p:bldP spid="368" grpId="0"/>
      <p:bldP spid="369" grpId="0" build="p"/>
      <p:bldP spid="370" grpId="0"/>
      <p:bldP spid="3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PRÉPARATION DES DONNÉES</a:t>
            </a:r>
            <a:endParaRPr dirty="0"/>
          </a:p>
        </p:txBody>
      </p:sp>
      <p:sp>
        <p:nvSpPr>
          <p:cNvPr id="258" name="Google Shape;258;p41"/>
          <p:cNvSpPr txBox="1"/>
          <p:nvPr/>
        </p:nvSpPr>
        <p:spPr>
          <a:xfrm>
            <a:off x="5403775" y="252711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Train/Test/Val</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9" y="188983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SÉPARATION</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52711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52711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222066" y="1447800"/>
            <a:ext cx="4953534" cy="233934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 2">
            <a:extLst>
              <a:ext uri="{FF2B5EF4-FFF2-40B4-BE49-F238E27FC236}">
                <a16:creationId xmlns:a16="http://schemas.microsoft.com/office/drawing/2014/main" id="{A7F1746B-A066-325C-E968-C1847EC17C6B}"/>
              </a:ext>
            </a:extLst>
          </p:cNvPr>
          <p:cNvPicPr>
            <a:picLocks noChangeAspect="1"/>
          </p:cNvPicPr>
          <p:nvPr/>
        </p:nvPicPr>
        <p:blipFill>
          <a:blip r:embed="rId3"/>
          <a:stretch>
            <a:fillRect/>
          </a:stretch>
        </p:blipFill>
        <p:spPr>
          <a:xfrm>
            <a:off x="460006" y="1986078"/>
            <a:ext cx="4477654" cy="1222247"/>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Encre 8">
                <a:extLst>
                  <a:ext uri="{FF2B5EF4-FFF2-40B4-BE49-F238E27FC236}">
                    <a16:creationId xmlns:a16="http://schemas.microsoft.com/office/drawing/2014/main" id="{3518A7E3-5AC7-3520-D5FC-A6125DE4A2C7}"/>
                  </a:ext>
                </a:extLst>
              </p14:cNvPr>
              <p14:cNvContentPartPr/>
              <p14:nvPr/>
            </p14:nvContentPartPr>
            <p14:xfrm>
              <a:off x="736390" y="2100860"/>
              <a:ext cx="4051080" cy="360"/>
            </p14:xfrm>
          </p:contentPart>
        </mc:Choice>
        <mc:Fallback xmlns="">
          <p:pic>
            <p:nvPicPr>
              <p:cNvPr id="9" name="Encre 8">
                <a:extLst>
                  <a:ext uri="{FF2B5EF4-FFF2-40B4-BE49-F238E27FC236}">
                    <a16:creationId xmlns:a16="http://schemas.microsoft.com/office/drawing/2014/main" id="{3518A7E3-5AC7-3520-D5FC-A6125DE4A2C7}"/>
                  </a:ext>
                </a:extLst>
              </p:cNvPr>
              <p:cNvPicPr/>
              <p:nvPr/>
            </p:nvPicPr>
            <p:blipFill>
              <a:blip r:embed="rId5"/>
              <a:stretch>
                <a:fillRect/>
              </a:stretch>
            </p:blipFill>
            <p:spPr>
              <a:xfrm>
                <a:off x="718390" y="2065220"/>
                <a:ext cx="4086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cre 10">
                <a:extLst>
                  <a:ext uri="{FF2B5EF4-FFF2-40B4-BE49-F238E27FC236}">
                    <a16:creationId xmlns:a16="http://schemas.microsoft.com/office/drawing/2014/main" id="{8470F722-A87F-74C5-A148-6F17090B2062}"/>
                  </a:ext>
                </a:extLst>
              </p14:cNvPr>
              <p14:cNvContentPartPr/>
              <p14:nvPr/>
            </p14:nvContentPartPr>
            <p14:xfrm>
              <a:off x="723790" y="2310380"/>
              <a:ext cx="3931560" cy="360"/>
            </p14:xfrm>
          </p:contentPart>
        </mc:Choice>
        <mc:Fallback xmlns="">
          <p:pic>
            <p:nvPicPr>
              <p:cNvPr id="11" name="Encre 10">
                <a:extLst>
                  <a:ext uri="{FF2B5EF4-FFF2-40B4-BE49-F238E27FC236}">
                    <a16:creationId xmlns:a16="http://schemas.microsoft.com/office/drawing/2014/main" id="{8470F722-A87F-74C5-A148-6F17090B2062}"/>
                  </a:ext>
                </a:extLst>
              </p:cNvPr>
              <p:cNvPicPr/>
              <p:nvPr/>
            </p:nvPicPr>
            <p:blipFill>
              <a:blip r:embed="rId7"/>
              <a:stretch>
                <a:fillRect/>
              </a:stretch>
            </p:blipFill>
            <p:spPr>
              <a:xfrm>
                <a:off x="705790" y="2274740"/>
                <a:ext cx="3967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cre 12">
                <a:extLst>
                  <a:ext uri="{FF2B5EF4-FFF2-40B4-BE49-F238E27FC236}">
                    <a16:creationId xmlns:a16="http://schemas.microsoft.com/office/drawing/2014/main" id="{84987B42-7482-6DC2-EE94-99DFE0745F8F}"/>
                  </a:ext>
                </a:extLst>
              </p14:cNvPr>
              <p14:cNvContentPartPr/>
              <p14:nvPr/>
            </p14:nvContentPartPr>
            <p14:xfrm>
              <a:off x="723790" y="2901140"/>
              <a:ext cx="4156560" cy="360"/>
            </p14:xfrm>
          </p:contentPart>
        </mc:Choice>
        <mc:Fallback xmlns="">
          <p:pic>
            <p:nvPicPr>
              <p:cNvPr id="13" name="Encre 12">
                <a:extLst>
                  <a:ext uri="{FF2B5EF4-FFF2-40B4-BE49-F238E27FC236}">
                    <a16:creationId xmlns:a16="http://schemas.microsoft.com/office/drawing/2014/main" id="{84987B42-7482-6DC2-EE94-99DFE0745F8F}"/>
                  </a:ext>
                </a:extLst>
              </p:cNvPr>
              <p:cNvPicPr/>
              <p:nvPr/>
            </p:nvPicPr>
            <p:blipFill>
              <a:blip r:embed="rId9"/>
              <a:stretch>
                <a:fillRect/>
              </a:stretch>
            </p:blipFill>
            <p:spPr>
              <a:xfrm>
                <a:off x="705790" y="2865140"/>
                <a:ext cx="4192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a:extLst>
                  <a:ext uri="{FF2B5EF4-FFF2-40B4-BE49-F238E27FC236}">
                    <a16:creationId xmlns:a16="http://schemas.microsoft.com/office/drawing/2014/main" id="{9122F7D9-2A63-3DA5-D474-44781A8BD483}"/>
                  </a:ext>
                </a:extLst>
              </p14:cNvPr>
              <p14:cNvContentPartPr/>
              <p14:nvPr/>
            </p14:nvContentPartPr>
            <p14:xfrm>
              <a:off x="742510" y="3104180"/>
              <a:ext cx="3961800" cy="360"/>
            </p14:xfrm>
          </p:contentPart>
        </mc:Choice>
        <mc:Fallback xmlns="">
          <p:pic>
            <p:nvPicPr>
              <p:cNvPr id="14" name="Encre 13">
                <a:extLst>
                  <a:ext uri="{FF2B5EF4-FFF2-40B4-BE49-F238E27FC236}">
                    <a16:creationId xmlns:a16="http://schemas.microsoft.com/office/drawing/2014/main" id="{9122F7D9-2A63-3DA5-D474-44781A8BD483}"/>
                  </a:ext>
                </a:extLst>
              </p:cNvPr>
              <p:cNvPicPr/>
              <p:nvPr/>
            </p:nvPicPr>
            <p:blipFill>
              <a:blip r:embed="rId11"/>
              <a:stretch>
                <a:fillRect/>
              </a:stretch>
            </p:blipFill>
            <p:spPr>
              <a:xfrm>
                <a:off x="724870" y="3068540"/>
                <a:ext cx="3997440" cy="72000"/>
              </a:xfrm>
              <a:prstGeom prst="rect">
                <a:avLst/>
              </a:prstGeom>
            </p:spPr>
          </p:pic>
        </mc:Fallback>
      </mc:AlternateContent>
      <p:sp>
        <p:nvSpPr>
          <p:cNvPr id="2" name="Espace réservé du numéro de diapositive 1">
            <a:extLst>
              <a:ext uri="{FF2B5EF4-FFF2-40B4-BE49-F238E27FC236}">
                <a16:creationId xmlns:a16="http://schemas.microsoft.com/office/drawing/2014/main" id="{B05C37D7-7D93-2EDF-FC2F-8CF11DAC0EB3}"/>
              </a:ext>
            </a:extLst>
          </p:cNvPr>
          <p:cNvSpPr>
            <a:spLocks noGrp="1"/>
          </p:cNvSpPr>
          <p:nvPr>
            <p:ph type="sldNum" sz="quarter" idx="10"/>
          </p:nvPr>
        </p:nvSpPr>
        <p:spPr/>
        <p:txBody>
          <a:bodyPr/>
          <a:lstStyle/>
          <a:p>
            <a:fld id="{BB0CE8BE-E0BF-4F6B-8E2C-049B883F87E6}" type="slidenum">
              <a:rPr lang="fr-FR" smtClean="0"/>
              <a:t>27</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PRÉPARATION DES DONNÉES</a:t>
            </a:r>
            <a:endParaRPr dirty="0"/>
          </a:p>
        </p:txBody>
      </p:sp>
      <p:sp>
        <p:nvSpPr>
          <p:cNvPr id="258" name="Google Shape;258;p41"/>
          <p:cNvSpPr txBox="1"/>
          <p:nvPr/>
        </p:nvSpPr>
        <p:spPr>
          <a:xfrm>
            <a:off x="5403775" y="252711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Keras DataGenerator</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9" y="188983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GÉNÉRATEUR</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52711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52711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222066" y="1447800"/>
            <a:ext cx="4953534" cy="233934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p14="http://schemas.microsoft.com/office/powerpoint/2010/main">
        <mc:Choice Requires="p14">
          <p:contentPart p14:bwMode="auto" r:id="rId3">
            <p14:nvContentPartPr>
              <p14:cNvPr id="9" name="Encre 8">
                <a:extLst>
                  <a:ext uri="{FF2B5EF4-FFF2-40B4-BE49-F238E27FC236}">
                    <a16:creationId xmlns:a16="http://schemas.microsoft.com/office/drawing/2014/main" id="{3518A7E3-5AC7-3520-D5FC-A6125DE4A2C7}"/>
                  </a:ext>
                </a:extLst>
              </p14:cNvPr>
              <p14:cNvContentPartPr/>
              <p14:nvPr/>
            </p14:nvContentPartPr>
            <p14:xfrm>
              <a:off x="736390" y="2100860"/>
              <a:ext cx="4051080" cy="360"/>
            </p14:xfrm>
          </p:contentPart>
        </mc:Choice>
        <mc:Fallback xmlns="">
          <p:pic>
            <p:nvPicPr>
              <p:cNvPr id="9" name="Encre 8">
                <a:extLst>
                  <a:ext uri="{FF2B5EF4-FFF2-40B4-BE49-F238E27FC236}">
                    <a16:creationId xmlns:a16="http://schemas.microsoft.com/office/drawing/2014/main" id="{3518A7E3-5AC7-3520-D5FC-A6125DE4A2C7}"/>
                  </a:ext>
                </a:extLst>
              </p:cNvPr>
              <p:cNvPicPr/>
              <p:nvPr/>
            </p:nvPicPr>
            <p:blipFill>
              <a:blip r:embed="rId5"/>
              <a:stretch>
                <a:fillRect/>
              </a:stretch>
            </p:blipFill>
            <p:spPr>
              <a:xfrm>
                <a:off x="718390" y="2065220"/>
                <a:ext cx="4086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cre 10">
                <a:extLst>
                  <a:ext uri="{FF2B5EF4-FFF2-40B4-BE49-F238E27FC236}">
                    <a16:creationId xmlns:a16="http://schemas.microsoft.com/office/drawing/2014/main" id="{8470F722-A87F-74C5-A148-6F17090B2062}"/>
                  </a:ext>
                </a:extLst>
              </p14:cNvPr>
              <p14:cNvContentPartPr/>
              <p14:nvPr/>
            </p14:nvContentPartPr>
            <p14:xfrm>
              <a:off x="723790" y="2310380"/>
              <a:ext cx="3931560" cy="360"/>
            </p14:xfrm>
          </p:contentPart>
        </mc:Choice>
        <mc:Fallback xmlns="">
          <p:pic>
            <p:nvPicPr>
              <p:cNvPr id="11" name="Encre 10">
                <a:extLst>
                  <a:ext uri="{FF2B5EF4-FFF2-40B4-BE49-F238E27FC236}">
                    <a16:creationId xmlns:a16="http://schemas.microsoft.com/office/drawing/2014/main" id="{8470F722-A87F-74C5-A148-6F17090B2062}"/>
                  </a:ext>
                </a:extLst>
              </p:cNvPr>
              <p:cNvPicPr/>
              <p:nvPr/>
            </p:nvPicPr>
            <p:blipFill>
              <a:blip r:embed="rId7"/>
              <a:stretch>
                <a:fillRect/>
              </a:stretch>
            </p:blipFill>
            <p:spPr>
              <a:xfrm>
                <a:off x="705790" y="2274740"/>
                <a:ext cx="3967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cre 12">
                <a:extLst>
                  <a:ext uri="{FF2B5EF4-FFF2-40B4-BE49-F238E27FC236}">
                    <a16:creationId xmlns:a16="http://schemas.microsoft.com/office/drawing/2014/main" id="{84987B42-7482-6DC2-EE94-99DFE0745F8F}"/>
                  </a:ext>
                </a:extLst>
              </p14:cNvPr>
              <p14:cNvContentPartPr/>
              <p14:nvPr/>
            </p14:nvContentPartPr>
            <p14:xfrm>
              <a:off x="723790" y="2901140"/>
              <a:ext cx="4156560" cy="360"/>
            </p14:xfrm>
          </p:contentPart>
        </mc:Choice>
        <mc:Fallback xmlns="">
          <p:pic>
            <p:nvPicPr>
              <p:cNvPr id="13" name="Encre 12">
                <a:extLst>
                  <a:ext uri="{FF2B5EF4-FFF2-40B4-BE49-F238E27FC236}">
                    <a16:creationId xmlns:a16="http://schemas.microsoft.com/office/drawing/2014/main" id="{84987B42-7482-6DC2-EE94-99DFE0745F8F}"/>
                  </a:ext>
                </a:extLst>
              </p:cNvPr>
              <p:cNvPicPr/>
              <p:nvPr/>
            </p:nvPicPr>
            <p:blipFill>
              <a:blip r:embed="rId9"/>
              <a:stretch>
                <a:fillRect/>
              </a:stretch>
            </p:blipFill>
            <p:spPr>
              <a:xfrm>
                <a:off x="705790" y="2865140"/>
                <a:ext cx="4192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a:extLst>
                  <a:ext uri="{FF2B5EF4-FFF2-40B4-BE49-F238E27FC236}">
                    <a16:creationId xmlns:a16="http://schemas.microsoft.com/office/drawing/2014/main" id="{9122F7D9-2A63-3DA5-D474-44781A8BD483}"/>
                  </a:ext>
                </a:extLst>
              </p14:cNvPr>
              <p14:cNvContentPartPr/>
              <p14:nvPr/>
            </p14:nvContentPartPr>
            <p14:xfrm>
              <a:off x="742510" y="3104180"/>
              <a:ext cx="3961800" cy="360"/>
            </p14:xfrm>
          </p:contentPart>
        </mc:Choice>
        <mc:Fallback xmlns="">
          <p:pic>
            <p:nvPicPr>
              <p:cNvPr id="14" name="Encre 13">
                <a:extLst>
                  <a:ext uri="{FF2B5EF4-FFF2-40B4-BE49-F238E27FC236}">
                    <a16:creationId xmlns:a16="http://schemas.microsoft.com/office/drawing/2014/main" id="{9122F7D9-2A63-3DA5-D474-44781A8BD483}"/>
                  </a:ext>
                </a:extLst>
              </p:cNvPr>
              <p:cNvPicPr/>
              <p:nvPr/>
            </p:nvPicPr>
            <p:blipFill>
              <a:blip r:embed="rId11"/>
              <a:stretch>
                <a:fillRect/>
              </a:stretch>
            </p:blipFill>
            <p:spPr>
              <a:xfrm>
                <a:off x="724870" y="3068540"/>
                <a:ext cx="3997440" cy="72000"/>
              </a:xfrm>
              <a:prstGeom prst="rect">
                <a:avLst/>
              </a:prstGeom>
            </p:spPr>
          </p:pic>
        </mc:Fallback>
      </mc:AlternateContent>
      <p:sp>
        <p:nvSpPr>
          <p:cNvPr id="2" name="Espace réservé du numéro de diapositive 1">
            <a:extLst>
              <a:ext uri="{FF2B5EF4-FFF2-40B4-BE49-F238E27FC236}">
                <a16:creationId xmlns:a16="http://schemas.microsoft.com/office/drawing/2014/main" id="{B05C37D7-7D93-2EDF-FC2F-8CF11DAC0EB3}"/>
              </a:ext>
            </a:extLst>
          </p:cNvPr>
          <p:cNvSpPr>
            <a:spLocks noGrp="1"/>
          </p:cNvSpPr>
          <p:nvPr>
            <p:ph type="sldNum" sz="quarter" idx="10"/>
          </p:nvPr>
        </p:nvSpPr>
        <p:spPr/>
        <p:txBody>
          <a:bodyPr/>
          <a:lstStyle/>
          <a:p>
            <a:fld id="{BB0CE8BE-E0BF-4F6B-8E2C-049B883F87E6}" type="slidenum">
              <a:rPr lang="fr-FR" smtClean="0"/>
              <a:t>28</a:t>
            </a:fld>
            <a:endParaRPr lang="fr-FR"/>
          </a:p>
        </p:txBody>
      </p:sp>
      <p:pic>
        <p:nvPicPr>
          <p:cNvPr id="5" name="Image 4">
            <a:extLst>
              <a:ext uri="{FF2B5EF4-FFF2-40B4-BE49-F238E27FC236}">
                <a16:creationId xmlns:a16="http://schemas.microsoft.com/office/drawing/2014/main" id="{09EA5E1E-73BB-A5EF-3844-A3842F156623}"/>
              </a:ext>
            </a:extLst>
          </p:cNvPr>
          <p:cNvPicPr>
            <a:picLocks noChangeAspect="1"/>
          </p:cNvPicPr>
          <p:nvPr/>
        </p:nvPicPr>
        <p:blipFill>
          <a:blip r:embed="rId12"/>
          <a:stretch>
            <a:fillRect/>
          </a:stretch>
        </p:blipFill>
        <p:spPr>
          <a:xfrm>
            <a:off x="400271" y="2039320"/>
            <a:ext cx="4591478" cy="1030220"/>
          </a:xfrm>
          <a:prstGeom prst="rect">
            <a:avLst/>
          </a:prstGeom>
        </p:spPr>
      </p:pic>
    </p:spTree>
    <p:extLst>
      <p:ext uri="{BB962C8B-B14F-4D97-AF65-F5344CB8AC3E}">
        <p14:creationId xmlns:p14="http://schemas.microsoft.com/office/powerpoint/2010/main" val="3913054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INITIALISATION DES MODÈLES</a:t>
            </a:r>
            <a:endParaRPr dirty="0"/>
          </a:p>
        </p:txBody>
      </p:sp>
      <p:sp>
        <p:nvSpPr>
          <p:cNvPr id="258" name="Google Shape;258;p41"/>
          <p:cNvSpPr txBox="1"/>
          <p:nvPr/>
        </p:nvSpPr>
        <p:spPr>
          <a:xfrm>
            <a:off x="5403775" y="252711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UNET/VGG16/FPN</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889834"/>
            <a:ext cx="209809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DEEP LEARNING</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52711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52711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222066" y="1447800"/>
            <a:ext cx="4953534" cy="233934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p14="http://schemas.microsoft.com/office/powerpoint/2010/main">
        <mc:Choice Requires="p14">
          <p:contentPart p14:bwMode="auto" r:id="rId3">
            <p14:nvContentPartPr>
              <p14:cNvPr id="9" name="Encre 8">
                <a:extLst>
                  <a:ext uri="{FF2B5EF4-FFF2-40B4-BE49-F238E27FC236}">
                    <a16:creationId xmlns:a16="http://schemas.microsoft.com/office/drawing/2014/main" id="{3518A7E3-5AC7-3520-D5FC-A6125DE4A2C7}"/>
                  </a:ext>
                </a:extLst>
              </p14:cNvPr>
              <p14:cNvContentPartPr/>
              <p14:nvPr/>
            </p14:nvContentPartPr>
            <p14:xfrm>
              <a:off x="736390" y="2100860"/>
              <a:ext cx="4051080" cy="360"/>
            </p14:xfrm>
          </p:contentPart>
        </mc:Choice>
        <mc:Fallback xmlns="">
          <p:pic>
            <p:nvPicPr>
              <p:cNvPr id="9" name="Encre 8">
                <a:extLst>
                  <a:ext uri="{FF2B5EF4-FFF2-40B4-BE49-F238E27FC236}">
                    <a16:creationId xmlns:a16="http://schemas.microsoft.com/office/drawing/2014/main" id="{3518A7E3-5AC7-3520-D5FC-A6125DE4A2C7}"/>
                  </a:ext>
                </a:extLst>
              </p:cNvPr>
              <p:cNvPicPr/>
              <p:nvPr/>
            </p:nvPicPr>
            <p:blipFill>
              <a:blip r:embed="rId4"/>
              <a:stretch>
                <a:fillRect/>
              </a:stretch>
            </p:blipFill>
            <p:spPr>
              <a:xfrm>
                <a:off x="718390" y="2064860"/>
                <a:ext cx="4086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cre 10">
                <a:extLst>
                  <a:ext uri="{FF2B5EF4-FFF2-40B4-BE49-F238E27FC236}">
                    <a16:creationId xmlns:a16="http://schemas.microsoft.com/office/drawing/2014/main" id="{8470F722-A87F-74C5-A148-6F17090B2062}"/>
                  </a:ext>
                </a:extLst>
              </p14:cNvPr>
              <p14:cNvContentPartPr/>
              <p14:nvPr/>
            </p14:nvContentPartPr>
            <p14:xfrm>
              <a:off x="723790" y="2310380"/>
              <a:ext cx="3931560" cy="360"/>
            </p14:xfrm>
          </p:contentPart>
        </mc:Choice>
        <mc:Fallback xmlns="">
          <p:pic>
            <p:nvPicPr>
              <p:cNvPr id="11" name="Encre 10">
                <a:extLst>
                  <a:ext uri="{FF2B5EF4-FFF2-40B4-BE49-F238E27FC236}">
                    <a16:creationId xmlns:a16="http://schemas.microsoft.com/office/drawing/2014/main" id="{8470F722-A87F-74C5-A148-6F17090B2062}"/>
                  </a:ext>
                </a:extLst>
              </p:cNvPr>
              <p:cNvPicPr/>
              <p:nvPr/>
            </p:nvPicPr>
            <p:blipFill>
              <a:blip r:embed="rId6"/>
              <a:stretch>
                <a:fillRect/>
              </a:stretch>
            </p:blipFill>
            <p:spPr>
              <a:xfrm>
                <a:off x="705790" y="2274380"/>
                <a:ext cx="3967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Encre 12">
                <a:extLst>
                  <a:ext uri="{FF2B5EF4-FFF2-40B4-BE49-F238E27FC236}">
                    <a16:creationId xmlns:a16="http://schemas.microsoft.com/office/drawing/2014/main" id="{84987B42-7482-6DC2-EE94-99DFE0745F8F}"/>
                  </a:ext>
                </a:extLst>
              </p14:cNvPr>
              <p14:cNvContentPartPr/>
              <p14:nvPr/>
            </p14:nvContentPartPr>
            <p14:xfrm>
              <a:off x="723790" y="2901140"/>
              <a:ext cx="4156560" cy="360"/>
            </p14:xfrm>
          </p:contentPart>
        </mc:Choice>
        <mc:Fallback xmlns="">
          <p:pic>
            <p:nvPicPr>
              <p:cNvPr id="13" name="Encre 12">
                <a:extLst>
                  <a:ext uri="{FF2B5EF4-FFF2-40B4-BE49-F238E27FC236}">
                    <a16:creationId xmlns:a16="http://schemas.microsoft.com/office/drawing/2014/main" id="{84987B42-7482-6DC2-EE94-99DFE0745F8F}"/>
                  </a:ext>
                </a:extLst>
              </p:cNvPr>
              <p:cNvPicPr/>
              <p:nvPr/>
            </p:nvPicPr>
            <p:blipFill>
              <a:blip r:embed="rId8"/>
              <a:stretch>
                <a:fillRect/>
              </a:stretch>
            </p:blipFill>
            <p:spPr>
              <a:xfrm>
                <a:off x="705790" y="2865140"/>
                <a:ext cx="4192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Encre 13">
                <a:extLst>
                  <a:ext uri="{FF2B5EF4-FFF2-40B4-BE49-F238E27FC236}">
                    <a16:creationId xmlns:a16="http://schemas.microsoft.com/office/drawing/2014/main" id="{9122F7D9-2A63-3DA5-D474-44781A8BD483}"/>
                  </a:ext>
                </a:extLst>
              </p14:cNvPr>
              <p14:cNvContentPartPr/>
              <p14:nvPr/>
            </p14:nvContentPartPr>
            <p14:xfrm>
              <a:off x="742510" y="3104180"/>
              <a:ext cx="3961800" cy="360"/>
            </p14:xfrm>
          </p:contentPart>
        </mc:Choice>
        <mc:Fallback xmlns="">
          <p:pic>
            <p:nvPicPr>
              <p:cNvPr id="14" name="Encre 13">
                <a:extLst>
                  <a:ext uri="{FF2B5EF4-FFF2-40B4-BE49-F238E27FC236}">
                    <a16:creationId xmlns:a16="http://schemas.microsoft.com/office/drawing/2014/main" id="{9122F7D9-2A63-3DA5-D474-44781A8BD483}"/>
                  </a:ext>
                </a:extLst>
              </p:cNvPr>
              <p:cNvPicPr/>
              <p:nvPr/>
            </p:nvPicPr>
            <p:blipFill>
              <a:blip r:embed="rId10"/>
              <a:stretch>
                <a:fillRect/>
              </a:stretch>
            </p:blipFill>
            <p:spPr>
              <a:xfrm>
                <a:off x="724510" y="3068180"/>
                <a:ext cx="3997440" cy="72000"/>
              </a:xfrm>
              <a:prstGeom prst="rect">
                <a:avLst/>
              </a:prstGeom>
            </p:spPr>
          </p:pic>
        </mc:Fallback>
      </mc:AlternateContent>
      <p:pic>
        <p:nvPicPr>
          <p:cNvPr id="4" name="Image 3">
            <a:extLst>
              <a:ext uri="{FF2B5EF4-FFF2-40B4-BE49-F238E27FC236}">
                <a16:creationId xmlns:a16="http://schemas.microsoft.com/office/drawing/2014/main" id="{83817E92-DF01-9E58-A008-4105033D7550}"/>
              </a:ext>
            </a:extLst>
          </p:cNvPr>
          <p:cNvPicPr>
            <a:picLocks noChangeAspect="1"/>
          </p:cNvPicPr>
          <p:nvPr/>
        </p:nvPicPr>
        <p:blipFill>
          <a:blip r:embed="rId11"/>
          <a:stretch>
            <a:fillRect/>
          </a:stretch>
        </p:blipFill>
        <p:spPr>
          <a:xfrm>
            <a:off x="374226" y="1978236"/>
            <a:ext cx="4630687" cy="1264379"/>
          </a:xfrm>
          <a:prstGeom prst="rect">
            <a:avLst/>
          </a:prstGeom>
        </p:spPr>
      </p:pic>
      <p:sp>
        <p:nvSpPr>
          <p:cNvPr id="2" name="Espace réservé du numéro de diapositive 1">
            <a:extLst>
              <a:ext uri="{FF2B5EF4-FFF2-40B4-BE49-F238E27FC236}">
                <a16:creationId xmlns:a16="http://schemas.microsoft.com/office/drawing/2014/main" id="{2BE5465D-F01B-D994-F539-061764AD38E0}"/>
              </a:ext>
            </a:extLst>
          </p:cNvPr>
          <p:cNvSpPr>
            <a:spLocks noGrp="1"/>
          </p:cNvSpPr>
          <p:nvPr>
            <p:ph type="sldNum" sz="quarter" idx="10"/>
          </p:nvPr>
        </p:nvSpPr>
        <p:spPr/>
        <p:txBody>
          <a:bodyPr/>
          <a:lstStyle/>
          <a:p>
            <a:fld id="{BB0CE8BE-E0BF-4F6B-8E2C-049B883F87E6}" type="slidenum">
              <a:rPr lang="fr-FR" smtClean="0"/>
              <a:t>29</a:t>
            </a:fld>
            <a:endParaRPr lang="fr-FR"/>
          </a:p>
        </p:txBody>
      </p:sp>
    </p:spTree>
    <p:extLst>
      <p:ext uri="{BB962C8B-B14F-4D97-AF65-F5344CB8AC3E}">
        <p14:creationId xmlns:p14="http://schemas.microsoft.com/office/powerpoint/2010/main" val="1407434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a:t>Présentation du contexte et des objectifs</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29116375-EF51-6C05-7833-0789C722E5B8}"/>
              </a:ext>
            </a:extLst>
          </p:cNvPr>
          <p:cNvSpPr>
            <a:spLocks noGrp="1"/>
          </p:cNvSpPr>
          <p:nvPr>
            <p:ph type="sldNum" sz="quarter" idx="4"/>
          </p:nvPr>
        </p:nvSpPr>
        <p:spPr/>
        <p:txBody>
          <a:bodyPr/>
          <a:lstStyle/>
          <a:p>
            <a:fld id="{BB0CE8BE-E0BF-4F6B-8E2C-049B883F87E6}" type="slidenum">
              <a:rPr lang="fr-FR" smtClean="0"/>
              <a:t>3</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2" y="1347038"/>
            <a:ext cx="672193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COMPARAISON DES MODÈLES</a:t>
            </a: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Analyse des résultats obtenus</a:t>
            </a:r>
            <a:endParaRPr dirty="0"/>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FB6BCAED-296D-C6D5-5E61-ECCB8C4C8320}"/>
              </a:ext>
            </a:extLst>
          </p:cNvPr>
          <p:cNvSpPr>
            <a:spLocks noGrp="1"/>
          </p:cNvSpPr>
          <p:nvPr>
            <p:ph type="sldNum" sz="quarter" idx="10"/>
          </p:nvPr>
        </p:nvSpPr>
        <p:spPr/>
        <p:txBody>
          <a:bodyPr/>
          <a:lstStyle/>
          <a:p>
            <a:fld id="{BB0CE8BE-E0BF-4F6B-8E2C-049B883F87E6}" type="slidenum">
              <a:rPr lang="fr-FR" smtClean="0"/>
              <a:t>30</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IoU Score</a:t>
            </a:r>
            <a:endParaRPr dirty="0"/>
          </a:p>
        </p:txBody>
      </p:sp>
      <p:sp>
        <p:nvSpPr>
          <p:cNvPr id="2" name="Espace réservé du numéro de diapositive 1">
            <a:extLst>
              <a:ext uri="{FF2B5EF4-FFF2-40B4-BE49-F238E27FC236}">
                <a16:creationId xmlns:a16="http://schemas.microsoft.com/office/drawing/2014/main" id="{508D0F0D-EB82-2C6C-9521-34A5E05AF6F7}"/>
              </a:ext>
            </a:extLst>
          </p:cNvPr>
          <p:cNvSpPr>
            <a:spLocks noGrp="1"/>
          </p:cNvSpPr>
          <p:nvPr>
            <p:ph type="sldNum" sz="quarter" idx="10"/>
          </p:nvPr>
        </p:nvSpPr>
        <p:spPr/>
        <p:txBody>
          <a:bodyPr/>
          <a:lstStyle/>
          <a:p>
            <a:fld id="{BB0CE8BE-E0BF-4F6B-8E2C-049B883F87E6}" type="slidenum">
              <a:rPr lang="fr-FR" smtClean="0"/>
              <a:t>31</a:t>
            </a:fld>
            <a:endParaRPr lang="fr-FR"/>
          </a:p>
        </p:txBody>
      </p:sp>
      <p:pic>
        <p:nvPicPr>
          <p:cNvPr id="16" name="Image 15">
            <a:extLst>
              <a:ext uri="{FF2B5EF4-FFF2-40B4-BE49-F238E27FC236}">
                <a16:creationId xmlns:a16="http://schemas.microsoft.com/office/drawing/2014/main" id="{AAB01BD3-1A3A-9535-4C81-5DCCF3B72C82}"/>
              </a:ext>
            </a:extLst>
          </p:cNvPr>
          <p:cNvPicPr>
            <a:picLocks noChangeAspect="1"/>
          </p:cNvPicPr>
          <p:nvPr/>
        </p:nvPicPr>
        <p:blipFill>
          <a:blip r:embed="rId3"/>
          <a:stretch>
            <a:fillRect/>
          </a:stretch>
        </p:blipFill>
        <p:spPr>
          <a:xfrm>
            <a:off x="1261110" y="1299050"/>
            <a:ext cx="6621780" cy="3040404"/>
          </a:xfrm>
          <a:prstGeom prst="rect">
            <a:avLst/>
          </a:prstGeom>
        </p:spPr>
      </p:pic>
    </p:spTree>
    <p:extLst>
      <p:ext uri="{BB962C8B-B14F-4D97-AF65-F5344CB8AC3E}">
        <p14:creationId xmlns:p14="http://schemas.microsoft.com/office/powerpoint/2010/main" val="161776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Training Time</a:t>
            </a:r>
            <a:endParaRPr dirty="0"/>
          </a:p>
        </p:txBody>
      </p:sp>
      <p:sp>
        <p:nvSpPr>
          <p:cNvPr id="2" name="Espace réservé du numéro de diapositive 1">
            <a:extLst>
              <a:ext uri="{FF2B5EF4-FFF2-40B4-BE49-F238E27FC236}">
                <a16:creationId xmlns:a16="http://schemas.microsoft.com/office/drawing/2014/main" id="{508D0F0D-EB82-2C6C-9521-34A5E05AF6F7}"/>
              </a:ext>
            </a:extLst>
          </p:cNvPr>
          <p:cNvSpPr>
            <a:spLocks noGrp="1"/>
          </p:cNvSpPr>
          <p:nvPr>
            <p:ph type="sldNum" sz="quarter" idx="10"/>
          </p:nvPr>
        </p:nvSpPr>
        <p:spPr/>
        <p:txBody>
          <a:bodyPr/>
          <a:lstStyle/>
          <a:p>
            <a:fld id="{BB0CE8BE-E0BF-4F6B-8E2C-049B883F87E6}" type="slidenum">
              <a:rPr lang="fr-FR" smtClean="0"/>
              <a:t>32</a:t>
            </a:fld>
            <a:endParaRPr lang="fr-FR"/>
          </a:p>
        </p:txBody>
      </p:sp>
      <p:pic>
        <p:nvPicPr>
          <p:cNvPr id="4" name="Image 3">
            <a:extLst>
              <a:ext uri="{FF2B5EF4-FFF2-40B4-BE49-F238E27FC236}">
                <a16:creationId xmlns:a16="http://schemas.microsoft.com/office/drawing/2014/main" id="{C404CE26-1691-5A30-2940-0CEC72C61871}"/>
              </a:ext>
            </a:extLst>
          </p:cNvPr>
          <p:cNvPicPr>
            <a:picLocks noChangeAspect="1"/>
          </p:cNvPicPr>
          <p:nvPr/>
        </p:nvPicPr>
        <p:blipFill>
          <a:blip r:embed="rId3"/>
          <a:stretch>
            <a:fillRect/>
          </a:stretch>
        </p:blipFill>
        <p:spPr>
          <a:xfrm>
            <a:off x="1315403" y="1299050"/>
            <a:ext cx="6513193" cy="3040405"/>
          </a:xfrm>
          <a:prstGeom prst="rect">
            <a:avLst/>
          </a:prstGeom>
        </p:spPr>
      </p:pic>
    </p:spTree>
    <p:extLst>
      <p:ext uri="{BB962C8B-B14F-4D97-AF65-F5344CB8AC3E}">
        <p14:creationId xmlns:p14="http://schemas.microsoft.com/office/powerpoint/2010/main" val="319123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TABLEAU SYNTHÉTIQUE</a:t>
            </a:r>
            <a:endParaRPr dirty="0"/>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extLst>
              <p:ext uri="{D42A27DB-BD31-4B8C-83A1-F6EECF244321}">
                <p14:modId xmlns:p14="http://schemas.microsoft.com/office/powerpoint/2010/main" val="3899457333"/>
              </p:ext>
            </p:extLst>
          </p:nvPr>
        </p:nvGraphicFramePr>
        <p:xfrm>
          <a:off x="1618875" y="1343925"/>
          <a:ext cx="5906250" cy="2793800"/>
        </p:xfrm>
        <a:graphic>
          <a:graphicData uri="http://schemas.openxmlformats.org/drawingml/2006/table">
            <a:tbl>
              <a:tblPr>
                <a:noFill/>
                <a:tableStyleId>{89C9938F-F9A2-4318-B97C-48E6E87CC1F2}</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FFFFFF"/>
                          </a:solidFill>
                          <a:latin typeface="Exo 2"/>
                          <a:ea typeface="Exo 2"/>
                          <a:cs typeface="Exo 2"/>
                          <a:sym typeface="Exo 2"/>
                        </a:rPr>
                        <a:t>IoU</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FFFFFF"/>
                          </a:solidFill>
                          <a:latin typeface="Exo 2"/>
                          <a:ea typeface="Exo 2"/>
                          <a:cs typeface="Exo 2"/>
                          <a:sym typeface="Exo 2"/>
                        </a:rPr>
                        <a:t>IoU_aug</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FFFFFF"/>
                          </a:solidFill>
                          <a:latin typeface="Exo 2"/>
                          <a:ea typeface="Exo 2"/>
                          <a:cs typeface="Exo 2"/>
                          <a:sym typeface="Exo 2"/>
                        </a:rPr>
                        <a:t>Time</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a:t>
                      </a:r>
                      <a:r>
                        <a:rPr lang="en" b="1" dirty="0">
                          <a:solidFill>
                            <a:srgbClr val="FFFFFF"/>
                          </a:solidFill>
                          <a:latin typeface="Exo 2"/>
                          <a:ea typeface="Exo 2"/>
                          <a:cs typeface="Exo 2"/>
                          <a:sym typeface="Exo 2"/>
                        </a:rPr>
                        <a:t>ime_aug</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dirty="0">
                          <a:solidFill>
                            <a:srgbClr val="FFFFFF"/>
                          </a:solidFill>
                          <a:latin typeface="Exo 2"/>
                          <a:ea typeface="Exo 2"/>
                          <a:cs typeface="Exo 2"/>
                          <a:sym typeface="Exo 2"/>
                        </a:rPr>
                        <a:t>BASELINE UNET</a:t>
                      </a:r>
                      <a:endParaRPr sz="1200"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0.211</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0.358</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1h</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1h50</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dirty="0">
                          <a:solidFill>
                            <a:srgbClr val="FFFFFF"/>
                          </a:solidFill>
                          <a:latin typeface="Exo 2"/>
                          <a:ea typeface="Exo 2"/>
                          <a:cs typeface="Exo 2"/>
                          <a:sym typeface="Exo 2"/>
                        </a:rPr>
                        <a:t>UNET VGG16</a:t>
                      </a:r>
                      <a:endParaRPr sz="1200"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0.563</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rgbClr val="FFFFFF"/>
                          </a:solidFill>
                          <a:latin typeface="Roboto Condensed Light"/>
                          <a:ea typeface="Roboto Condensed Light"/>
                          <a:cs typeface="Roboto Condensed Light"/>
                          <a:sym typeface="Roboto Condensed Light"/>
                        </a:rPr>
                        <a:t>0.584</a:t>
                      </a:r>
                      <a:endParaRPr sz="12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3h20</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3h50</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dirty="0">
                          <a:solidFill>
                            <a:srgbClr val="FFFFFF"/>
                          </a:solidFill>
                          <a:latin typeface="Exo 2"/>
                          <a:ea typeface="Exo 2"/>
                          <a:cs typeface="Exo 2"/>
                          <a:sym typeface="Exo 2"/>
                        </a:rPr>
                        <a:t>FPN</a:t>
                      </a:r>
                      <a:endParaRPr sz="1200"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0.100</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0.200</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10h</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11h40</a:t>
                      </a:r>
                      <a:endParaRPr sz="1200"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508D0F0D-EB82-2C6C-9521-34A5E05AF6F7}"/>
              </a:ext>
            </a:extLst>
          </p:cNvPr>
          <p:cNvSpPr>
            <a:spLocks noGrp="1"/>
          </p:cNvSpPr>
          <p:nvPr>
            <p:ph type="sldNum" sz="quarter" idx="10"/>
          </p:nvPr>
        </p:nvSpPr>
        <p:spPr/>
        <p:txBody>
          <a:bodyPr/>
          <a:lstStyle/>
          <a:p>
            <a:fld id="{BB0CE8BE-E0BF-4F6B-8E2C-049B883F87E6}" type="slidenum">
              <a:rPr lang="fr-FR" smtClean="0"/>
              <a:t>33</a:t>
            </a:fld>
            <a:endParaRPr lang="fr-FR"/>
          </a:p>
        </p:txBody>
      </p:sp>
      <mc:AlternateContent xmlns:mc="http://schemas.openxmlformats.org/markup-compatibility/2006" xmlns:p14="http://schemas.microsoft.com/office/powerpoint/2010/main">
        <mc:Choice Requires="p14">
          <p:contentPart p14:bwMode="auto" r:id="rId3">
            <p14:nvContentPartPr>
              <p14:cNvPr id="10" name="Encre 9">
                <a:extLst>
                  <a:ext uri="{FF2B5EF4-FFF2-40B4-BE49-F238E27FC236}">
                    <a16:creationId xmlns:a16="http://schemas.microsoft.com/office/drawing/2014/main" id="{BE4AB7DC-1922-E78A-1C14-7F5B4522365E}"/>
                  </a:ext>
                </a:extLst>
              </p14:cNvPr>
              <p14:cNvContentPartPr/>
              <p14:nvPr/>
            </p14:nvContentPartPr>
            <p14:xfrm>
              <a:off x="4404060" y="3089700"/>
              <a:ext cx="334440" cy="360"/>
            </p14:xfrm>
          </p:contentPart>
        </mc:Choice>
        <mc:Fallback xmlns="">
          <p:pic>
            <p:nvPicPr>
              <p:cNvPr id="10" name="Encre 9">
                <a:extLst>
                  <a:ext uri="{FF2B5EF4-FFF2-40B4-BE49-F238E27FC236}">
                    <a16:creationId xmlns:a16="http://schemas.microsoft.com/office/drawing/2014/main" id="{BE4AB7DC-1922-E78A-1C14-7F5B4522365E}"/>
                  </a:ext>
                </a:extLst>
              </p:cNvPr>
              <p:cNvPicPr/>
              <p:nvPr/>
            </p:nvPicPr>
            <p:blipFill>
              <a:blip r:embed="rId4"/>
              <a:stretch>
                <a:fillRect/>
              </a:stretch>
            </p:blipFill>
            <p:spPr>
              <a:xfrm>
                <a:off x="4350060" y="2981700"/>
                <a:ext cx="44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cre 10">
                <a:extLst>
                  <a:ext uri="{FF2B5EF4-FFF2-40B4-BE49-F238E27FC236}">
                    <a16:creationId xmlns:a16="http://schemas.microsoft.com/office/drawing/2014/main" id="{A3304258-A59C-04FD-8190-4230A1FBC064}"/>
                  </a:ext>
                </a:extLst>
              </p14:cNvPr>
              <p14:cNvContentPartPr/>
              <p14:nvPr/>
            </p14:nvContentPartPr>
            <p14:xfrm>
              <a:off x="1782540" y="3081780"/>
              <a:ext cx="861840" cy="360"/>
            </p14:xfrm>
          </p:contentPart>
        </mc:Choice>
        <mc:Fallback xmlns="">
          <p:pic>
            <p:nvPicPr>
              <p:cNvPr id="11" name="Encre 10">
                <a:extLst>
                  <a:ext uri="{FF2B5EF4-FFF2-40B4-BE49-F238E27FC236}">
                    <a16:creationId xmlns:a16="http://schemas.microsoft.com/office/drawing/2014/main" id="{A3304258-A59C-04FD-8190-4230A1FBC064}"/>
                  </a:ext>
                </a:extLst>
              </p:cNvPr>
              <p:cNvPicPr/>
              <p:nvPr/>
            </p:nvPicPr>
            <p:blipFill>
              <a:blip r:embed="rId6"/>
              <a:stretch>
                <a:fillRect/>
              </a:stretch>
            </p:blipFill>
            <p:spPr>
              <a:xfrm>
                <a:off x="1728900" y="2974140"/>
                <a:ext cx="969480" cy="216000"/>
              </a:xfrm>
              <a:prstGeom prst="rect">
                <a:avLst/>
              </a:prstGeom>
            </p:spPr>
          </p:pic>
        </mc:Fallback>
      </mc:AlternateContent>
    </p:spTree>
    <p:extLst>
      <p:ext uri="{BB962C8B-B14F-4D97-AF65-F5344CB8AC3E}">
        <p14:creationId xmlns:p14="http://schemas.microsoft.com/office/powerpoint/2010/main" val="168657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11" name="Image 10">
            <a:extLst>
              <a:ext uri="{FF2B5EF4-FFF2-40B4-BE49-F238E27FC236}">
                <a16:creationId xmlns:a16="http://schemas.microsoft.com/office/drawing/2014/main" id="{5E0EA077-BFBB-2DA6-52D8-54B89B6BC970}"/>
              </a:ext>
            </a:extLst>
          </p:cNvPr>
          <p:cNvPicPr>
            <a:picLocks noChangeAspect="1"/>
          </p:cNvPicPr>
          <p:nvPr/>
        </p:nvPicPr>
        <p:blipFill>
          <a:blip r:embed="rId3"/>
          <a:stretch>
            <a:fillRect/>
          </a:stretch>
        </p:blipFill>
        <p:spPr>
          <a:xfrm>
            <a:off x="2827875" y="1875007"/>
            <a:ext cx="532050" cy="532050"/>
          </a:xfrm>
          <a:prstGeom prst="rect">
            <a:avLst/>
          </a:prstGeom>
        </p:spPr>
      </p:pic>
      <p:sp>
        <p:nvSpPr>
          <p:cNvPr id="7" name="Google Shape;307;p43">
            <a:extLst>
              <a:ext uri="{FF2B5EF4-FFF2-40B4-BE49-F238E27FC236}">
                <a16:creationId xmlns:a16="http://schemas.microsoft.com/office/drawing/2014/main" id="{83E5A02E-6B07-1BCD-9666-F1BB3FBC7015}"/>
              </a:ext>
            </a:extLst>
          </p:cNvPr>
          <p:cNvSpPr/>
          <p:nvPr/>
        </p:nvSpPr>
        <p:spPr>
          <a:xfrm>
            <a:off x="535230" y="376498"/>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 7">
            <a:extLst>
              <a:ext uri="{FF2B5EF4-FFF2-40B4-BE49-F238E27FC236}">
                <a16:creationId xmlns:a16="http://schemas.microsoft.com/office/drawing/2014/main" id="{8E8D9868-C526-40C3-AB7F-685EE8CD5A6A}"/>
              </a:ext>
            </a:extLst>
          </p:cNvPr>
          <p:cNvPicPr>
            <a:picLocks noChangeAspect="1"/>
          </p:cNvPicPr>
          <p:nvPr/>
        </p:nvPicPr>
        <p:blipFill>
          <a:blip r:embed="rId4"/>
          <a:stretch>
            <a:fillRect/>
          </a:stretch>
        </p:blipFill>
        <p:spPr>
          <a:xfrm>
            <a:off x="669061" y="515879"/>
            <a:ext cx="377038" cy="377038"/>
          </a:xfrm>
          <a:prstGeom prst="rect">
            <a:avLst/>
          </a:prstGeom>
        </p:spPr>
      </p:pic>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UNET VGG16</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4" name="Google Shape;206;p37">
            <a:extLst>
              <a:ext uri="{FF2B5EF4-FFF2-40B4-BE49-F238E27FC236}">
                <a16:creationId xmlns:a16="http://schemas.microsoft.com/office/drawing/2014/main" id="{7F63D4E2-3F76-5D45-C7DF-7CFD5A995A19}"/>
              </a:ext>
            </a:extLst>
          </p:cNvPr>
          <p:cNvSpPr txBox="1">
            <a:spLocks/>
          </p:cNvSpPr>
          <p:nvPr/>
        </p:nvSpPr>
        <p:spPr>
          <a:xfrm>
            <a:off x="2145450" y="2759491"/>
            <a:ext cx="2428950" cy="5648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9pPr>
          </a:lstStyle>
          <a:p>
            <a:r>
              <a:rPr lang="fr-FR" b="0" dirty="0"/>
              <a:t>0.563</a:t>
            </a:r>
          </a:p>
        </p:txBody>
      </p:sp>
      <p:sp>
        <p:nvSpPr>
          <p:cNvPr id="5" name="Google Shape;206;p37">
            <a:extLst>
              <a:ext uri="{FF2B5EF4-FFF2-40B4-BE49-F238E27FC236}">
                <a16:creationId xmlns:a16="http://schemas.microsoft.com/office/drawing/2014/main" id="{FC7A56E1-8D2C-680C-D59B-D82EB84BD284}"/>
              </a:ext>
            </a:extLst>
          </p:cNvPr>
          <p:cNvSpPr txBox="1">
            <a:spLocks/>
          </p:cNvSpPr>
          <p:nvPr/>
        </p:nvSpPr>
        <p:spPr>
          <a:xfrm>
            <a:off x="4569600" y="2717142"/>
            <a:ext cx="2428950" cy="6072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9pPr>
          </a:lstStyle>
          <a:p>
            <a:r>
              <a:rPr lang="fr-FR" dirty="0"/>
              <a:t>0.584</a:t>
            </a:r>
          </a:p>
        </p:txBody>
      </p:sp>
      <p:pic>
        <p:nvPicPr>
          <p:cNvPr id="6" name="Image 5">
            <a:extLst>
              <a:ext uri="{FF2B5EF4-FFF2-40B4-BE49-F238E27FC236}">
                <a16:creationId xmlns:a16="http://schemas.microsoft.com/office/drawing/2014/main" id="{7443CA01-56E5-4926-3B0C-592A6495FB5E}"/>
              </a:ext>
            </a:extLst>
          </p:cNvPr>
          <p:cNvPicPr>
            <a:picLocks noChangeAspect="1"/>
          </p:cNvPicPr>
          <p:nvPr/>
        </p:nvPicPr>
        <p:blipFill>
          <a:blip r:embed="rId5"/>
          <a:stretch>
            <a:fillRect/>
          </a:stretch>
        </p:blipFill>
        <p:spPr>
          <a:xfrm rot="18888637">
            <a:off x="4300956" y="2771928"/>
            <a:ext cx="537286" cy="537286"/>
          </a:xfrm>
          <a:prstGeom prst="rect">
            <a:avLst/>
          </a:prstGeom>
        </p:spPr>
      </p:pic>
      <p:sp>
        <p:nvSpPr>
          <p:cNvPr id="9" name="Google Shape;249;p40">
            <a:extLst>
              <a:ext uri="{FF2B5EF4-FFF2-40B4-BE49-F238E27FC236}">
                <a16:creationId xmlns:a16="http://schemas.microsoft.com/office/drawing/2014/main" id="{AEC6380C-AD3D-221A-F3CE-EEB9B82BC06E}"/>
              </a:ext>
            </a:extLst>
          </p:cNvPr>
          <p:cNvSpPr txBox="1">
            <a:spLocks noGrp="1"/>
          </p:cNvSpPr>
          <p:nvPr>
            <p:ph type="subTitle" idx="1"/>
          </p:nvPr>
        </p:nvSpPr>
        <p:spPr>
          <a:xfrm>
            <a:off x="3899286" y="2494244"/>
            <a:ext cx="1233945" cy="40440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Augmentation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PRÉDICTION</a:t>
            </a:r>
            <a:endParaRPr dirty="0"/>
          </a:p>
        </p:txBody>
      </p:sp>
      <p:sp>
        <p:nvSpPr>
          <p:cNvPr id="2" name="Espace réservé du numéro de diapositive 1">
            <a:extLst>
              <a:ext uri="{FF2B5EF4-FFF2-40B4-BE49-F238E27FC236}">
                <a16:creationId xmlns:a16="http://schemas.microsoft.com/office/drawing/2014/main" id="{508D0F0D-EB82-2C6C-9521-34A5E05AF6F7}"/>
              </a:ext>
            </a:extLst>
          </p:cNvPr>
          <p:cNvSpPr>
            <a:spLocks noGrp="1"/>
          </p:cNvSpPr>
          <p:nvPr>
            <p:ph type="sldNum" sz="quarter" idx="10"/>
          </p:nvPr>
        </p:nvSpPr>
        <p:spPr/>
        <p:txBody>
          <a:bodyPr/>
          <a:lstStyle/>
          <a:p>
            <a:fld id="{BB0CE8BE-E0BF-4F6B-8E2C-049B883F87E6}" type="slidenum">
              <a:rPr lang="fr-FR" smtClean="0"/>
              <a:t>35</a:t>
            </a:fld>
            <a:endParaRPr lang="fr-FR"/>
          </a:p>
        </p:txBody>
      </p:sp>
      <p:pic>
        <p:nvPicPr>
          <p:cNvPr id="3074" name="Picture 2">
            <a:extLst>
              <a:ext uri="{FF2B5EF4-FFF2-40B4-BE49-F238E27FC236}">
                <a16:creationId xmlns:a16="http://schemas.microsoft.com/office/drawing/2014/main" id="{BCA250A3-86ED-41C0-856E-CF9CD88DA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11" y="2171541"/>
            <a:ext cx="3190079" cy="15950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FB868E6-74D5-CED5-024D-AD4A991E5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112" y="2171541"/>
            <a:ext cx="3200437" cy="159504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9;p40">
            <a:extLst>
              <a:ext uri="{FF2B5EF4-FFF2-40B4-BE49-F238E27FC236}">
                <a16:creationId xmlns:a16="http://schemas.microsoft.com/office/drawing/2014/main" id="{EE9F84FE-780E-0C2C-6992-8F69DC3D12DF}"/>
              </a:ext>
            </a:extLst>
          </p:cNvPr>
          <p:cNvSpPr txBox="1">
            <a:spLocks/>
          </p:cNvSpPr>
          <p:nvPr/>
        </p:nvSpPr>
        <p:spPr>
          <a:xfrm>
            <a:off x="1347877" y="1767139"/>
            <a:ext cx="1233945" cy="404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gn="r"/>
            <a:r>
              <a:rPr lang="fr-FR" dirty="0"/>
              <a:t>Masque réel</a:t>
            </a:r>
          </a:p>
        </p:txBody>
      </p:sp>
      <p:sp>
        <p:nvSpPr>
          <p:cNvPr id="10" name="Google Shape;249;p40">
            <a:extLst>
              <a:ext uri="{FF2B5EF4-FFF2-40B4-BE49-F238E27FC236}">
                <a16:creationId xmlns:a16="http://schemas.microsoft.com/office/drawing/2014/main" id="{C712DE12-4E7F-17C6-0B40-90766532D510}"/>
              </a:ext>
            </a:extLst>
          </p:cNvPr>
          <p:cNvSpPr txBox="1">
            <a:spLocks/>
          </p:cNvSpPr>
          <p:nvPr/>
        </p:nvSpPr>
        <p:spPr>
          <a:xfrm>
            <a:off x="6567357" y="1767139"/>
            <a:ext cx="1233945" cy="404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gn="r"/>
            <a:r>
              <a:rPr lang="fr-FR" dirty="0"/>
              <a:t>Masque prédit</a:t>
            </a:r>
          </a:p>
        </p:txBody>
      </p:sp>
      <p:pic>
        <p:nvPicPr>
          <p:cNvPr id="12" name="Image 11">
            <a:extLst>
              <a:ext uri="{FF2B5EF4-FFF2-40B4-BE49-F238E27FC236}">
                <a16:creationId xmlns:a16="http://schemas.microsoft.com/office/drawing/2014/main" id="{4BC6CF3D-38C7-41CD-8D16-9016CDFB50C2}"/>
              </a:ext>
            </a:extLst>
          </p:cNvPr>
          <p:cNvPicPr>
            <a:picLocks noChangeAspect="1"/>
          </p:cNvPicPr>
          <p:nvPr/>
        </p:nvPicPr>
        <p:blipFill rotWithShape="1">
          <a:blip r:embed="rId5"/>
          <a:srcRect t="21416" r="3748"/>
          <a:stretch/>
        </p:blipFill>
        <p:spPr>
          <a:xfrm>
            <a:off x="4024553" y="2171541"/>
            <a:ext cx="1094893" cy="1595040"/>
          </a:xfrm>
          <a:prstGeom prst="rect">
            <a:avLst/>
          </a:prstGeom>
        </p:spPr>
      </p:pic>
    </p:spTree>
    <p:extLst>
      <p:ext uri="{BB962C8B-B14F-4D97-AF65-F5344CB8AC3E}">
        <p14:creationId xmlns:p14="http://schemas.microsoft.com/office/powerpoint/2010/main" val="1139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MISE EN PRODUCTION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Déploiement d’une API Flask et d’une application web</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7EB7C704-B776-275D-6160-9CB81BCA62C6}"/>
              </a:ext>
            </a:extLst>
          </p:cNvPr>
          <p:cNvSpPr>
            <a:spLocks noGrp="1"/>
          </p:cNvSpPr>
          <p:nvPr>
            <p:ph type="sldNum" sz="quarter" idx="10"/>
          </p:nvPr>
        </p:nvSpPr>
        <p:spPr/>
        <p:txBody>
          <a:bodyPr/>
          <a:lstStyle/>
          <a:p>
            <a:fld id="{BB0CE8BE-E0BF-4F6B-8E2C-049B883F87E6}" type="slidenum">
              <a:rPr lang="fr-FR" smtClean="0"/>
              <a:t>36</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5" name="Image 4">
            <a:extLst>
              <a:ext uri="{FF2B5EF4-FFF2-40B4-BE49-F238E27FC236}">
                <a16:creationId xmlns:a16="http://schemas.microsoft.com/office/drawing/2014/main" id="{F6B5AD42-5A94-323D-FF44-32B5EF8F057C}"/>
              </a:ext>
            </a:extLst>
          </p:cNvPr>
          <p:cNvPicPr>
            <a:picLocks noChangeAspect="1"/>
          </p:cNvPicPr>
          <p:nvPr/>
        </p:nvPicPr>
        <p:blipFill>
          <a:blip r:embed="rId3"/>
          <a:stretch>
            <a:fillRect/>
          </a:stretch>
        </p:blipFill>
        <p:spPr>
          <a:xfrm>
            <a:off x="452633" y="2269188"/>
            <a:ext cx="2547217" cy="2661698"/>
          </a:xfrm>
          <a:prstGeom prst="rect">
            <a:avLst/>
          </a:prstGeom>
        </p:spPr>
      </p:pic>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462388"/>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6409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DÉPLOIEMENT</a:t>
            </a:r>
            <a:endParaRPr dirty="0"/>
          </a:p>
        </p:txBody>
      </p:sp>
      <p:sp>
        <p:nvSpPr>
          <p:cNvPr id="416" name="Google Shape;416;p46"/>
          <p:cNvSpPr txBox="1">
            <a:spLocks noGrp="1"/>
          </p:cNvSpPr>
          <p:nvPr>
            <p:ph type="ctrTitle" idx="2"/>
          </p:nvPr>
        </p:nvSpPr>
        <p:spPr>
          <a:xfrm>
            <a:off x="1741950" y="2269188"/>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API FLASK</a:t>
            </a:r>
            <a:endParaRPr dirty="0"/>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APPLICATION WEB</a:t>
            </a:r>
            <a:endParaRPr dirty="0"/>
          </a:p>
        </p:txBody>
      </p:sp>
      <p:sp>
        <p:nvSpPr>
          <p:cNvPr id="2" name="Espace réservé du numéro de diapositive 1">
            <a:extLst>
              <a:ext uri="{FF2B5EF4-FFF2-40B4-BE49-F238E27FC236}">
                <a16:creationId xmlns:a16="http://schemas.microsoft.com/office/drawing/2014/main" id="{967FCDC2-327C-C193-F01B-822B0DE68DAC}"/>
              </a:ext>
            </a:extLst>
          </p:cNvPr>
          <p:cNvSpPr>
            <a:spLocks noGrp="1"/>
          </p:cNvSpPr>
          <p:nvPr>
            <p:ph type="sldNum" sz="quarter" idx="10"/>
          </p:nvPr>
        </p:nvSpPr>
        <p:spPr/>
        <p:txBody>
          <a:bodyPr/>
          <a:lstStyle/>
          <a:p>
            <a:fld id="{BB0CE8BE-E0BF-4F6B-8E2C-049B883F87E6}" type="slidenum">
              <a:rPr lang="fr-FR" smtClean="0"/>
              <a:t>37</a:t>
            </a:fld>
            <a:endParaRPr lang="fr-FR"/>
          </a:p>
        </p:txBody>
      </p:sp>
      <p:pic>
        <p:nvPicPr>
          <p:cNvPr id="4" name="Image 3">
            <a:extLst>
              <a:ext uri="{FF2B5EF4-FFF2-40B4-BE49-F238E27FC236}">
                <a16:creationId xmlns:a16="http://schemas.microsoft.com/office/drawing/2014/main" id="{DCC1F77B-06BC-37E9-3252-0A3563AA0E39}"/>
              </a:ext>
            </a:extLst>
          </p:cNvPr>
          <p:cNvPicPr>
            <a:picLocks noChangeAspect="1"/>
          </p:cNvPicPr>
          <p:nvPr/>
        </p:nvPicPr>
        <p:blipFill>
          <a:blip r:embed="rId4"/>
          <a:stretch>
            <a:fillRect/>
          </a:stretch>
        </p:blipFill>
        <p:spPr>
          <a:xfrm>
            <a:off x="3768932" y="1542445"/>
            <a:ext cx="1598095" cy="1598095"/>
          </a:xfrm>
          <a:prstGeom prst="rect">
            <a:avLst/>
          </a:prstGeom>
        </p:spPr>
      </p:pic>
      <p:pic>
        <p:nvPicPr>
          <p:cNvPr id="6148" name="Picture 4" descr="Brand • Streamlit">
            <a:extLst>
              <a:ext uri="{FF2B5EF4-FFF2-40B4-BE49-F238E27FC236}">
                <a16:creationId xmlns:a16="http://schemas.microsoft.com/office/drawing/2014/main" id="{5FE80F42-841A-7AD5-5FD7-D068B067C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700" y="2491491"/>
            <a:ext cx="1780500" cy="104165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uilding a simple REST API with Python and Flask | by Onejohi | Medium">
            <a:extLst>
              <a:ext uri="{FF2B5EF4-FFF2-40B4-BE49-F238E27FC236}">
                <a16:creationId xmlns:a16="http://schemas.microsoft.com/office/drawing/2014/main" id="{EA7AACA7-D547-B2DE-9B63-DFF93AF991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34" y="1530250"/>
            <a:ext cx="1029362" cy="5764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eroku Logo - Salesforce Heroku Transparent PNG - 576x684 - Free Download  on NicePNG">
            <a:extLst>
              <a:ext uri="{FF2B5EF4-FFF2-40B4-BE49-F238E27FC236}">
                <a16:creationId xmlns:a16="http://schemas.microsoft.com/office/drawing/2014/main" id="{DC5F4262-A6BC-AE60-E96D-2BFADDCF3B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1161" y="1531084"/>
            <a:ext cx="988875" cy="57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62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STREAMLIT</a:t>
            </a:r>
            <a:endParaRPr dirty="0"/>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4CF092D8-EE55-A690-FF7A-1E0A92F1F69E}"/>
              </a:ext>
            </a:extLst>
          </p:cNvPr>
          <p:cNvSpPr>
            <a:spLocks noGrp="1"/>
          </p:cNvSpPr>
          <p:nvPr>
            <p:ph type="sldNum" sz="quarter" idx="10"/>
          </p:nvPr>
        </p:nvSpPr>
        <p:spPr/>
        <p:txBody>
          <a:bodyPr/>
          <a:lstStyle/>
          <a:p>
            <a:fld id="{BB0CE8BE-E0BF-4F6B-8E2C-049B883F87E6}" type="slidenum">
              <a:rPr lang="fr-FR" smtClean="0"/>
              <a:t>38</a:t>
            </a:fld>
            <a:endParaRPr lang="fr-FR"/>
          </a:p>
        </p:txBody>
      </p:sp>
      <p:pic>
        <p:nvPicPr>
          <p:cNvPr id="3" name="hero-video">
            <a:hlinkClick r:id="" action="ppaction://media"/>
            <a:extLst>
              <a:ext uri="{FF2B5EF4-FFF2-40B4-BE49-F238E27FC236}">
                <a16:creationId xmlns:a16="http://schemas.microsoft.com/office/drawing/2014/main" id="{651A7B99-0AF0-20EE-252A-AB74047CA7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0622" y="1085075"/>
            <a:ext cx="6422755" cy="3612800"/>
          </a:xfrm>
          <a:prstGeom prst="rect">
            <a:avLst/>
          </a:prstGeom>
        </p:spPr>
      </p:pic>
    </p:spTree>
    <p:extLst>
      <p:ext uri="{BB962C8B-B14F-4D97-AF65-F5344CB8AC3E}">
        <p14:creationId xmlns:p14="http://schemas.microsoft.com/office/powerpoint/2010/main" val="337565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42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DÉMONSTRATION</a:t>
            </a:r>
            <a:endParaRPr dirty="0"/>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4CF092D8-EE55-A690-FF7A-1E0A92F1F69E}"/>
              </a:ext>
            </a:extLst>
          </p:cNvPr>
          <p:cNvSpPr>
            <a:spLocks noGrp="1"/>
          </p:cNvSpPr>
          <p:nvPr>
            <p:ph type="sldNum" sz="quarter" idx="10"/>
          </p:nvPr>
        </p:nvSpPr>
        <p:spPr/>
        <p:txBody>
          <a:bodyPr/>
          <a:lstStyle/>
          <a:p>
            <a:fld id="{BB0CE8BE-E0BF-4F6B-8E2C-049B883F87E6}" type="slidenum">
              <a:rPr lang="fr-FR" smtClean="0"/>
              <a:t>39</a:t>
            </a:fld>
            <a:endParaRPr lang="fr-FR"/>
          </a:p>
        </p:txBody>
      </p:sp>
      <p:pic>
        <p:nvPicPr>
          <p:cNvPr id="4" name="Image 3">
            <a:hlinkClick r:id="rId3"/>
            <a:extLst>
              <a:ext uri="{FF2B5EF4-FFF2-40B4-BE49-F238E27FC236}">
                <a16:creationId xmlns:a16="http://schemas.microsoft.com/office/drawing/2014/main" id="{33B3A024-99A9-0A08-6456-64614FF012C9}"/>
              </a:ext>
            </a:extLst>
          </p:cNvPr>
          <p:cNvPicPr>
            <a:picLocks noChangeAspect="1"/>
          </p:cNvPicPr>
          <p:nvPr/>
        </p:nvPicPr>
        <p:blipFill>
          <a:blip r:embed="rId4"/>
          <a:stretch>
            <a:fillRect/>
          </a:stretch>
        </p:blipFill>
        <p:spPr>
          <a:xfrm>
            <a:off x="3288929" y="1363403"/>
            <a:ext cx="3026698" cy="1698117"/>
          </a:xfrm>
          <a:prstGeom prst="rect">
            <a:avLst/>
          </a:prstGeom>
        </p:spPr>
      </p:pic>
      <p:pic>
        <p:nvPicPr>
          <p:cNvPr id="6" name="Image 5">
            <a:hlinkClick r:id="rId3"/>
            <a:extLst>
              <a:ext uri="{FF2B5EF4-FFF2-40B4-BE49-F238E27FC236}">
                <a16:creationId xmlns:a16="http://schemas.microsoft.com/office/drawing/2014/main" id="{FD17BCA4-B40C-4EFD-E7A2-3387A2524ABA}"/>
              </a:ext>
            </a:extLst>
          </p:cNvPr>
          <p:cNvPicPr>
            <a:picLocks noChangeAspect="1"/>
          </p:cNvPicPr>
          <p:nvPr/>
        </p:nvPicPr>
        <p:blipFill>
          <a:blip r:embed="rId5"/>
          <a:stretch>
            <a:fillRect/>
          </a:stretch>
        </p:blipFill>
        <p:spPr>
          <a:xfrm>
            <a:off x="6708241" y="1967588"/>
            <a:ext cx="949541" cy="1676067"/>
          </a:xfrm>
          <a:prstGeom prst="rect">
            <a:avLst/>
          </a:prstGeom>
        </p:spPr>
      </p:pic>
      <p:pic>
        <p:nvPicPr>
          <p:cNvPr id="10" name="Image 9">
            <a:extLst>
              <a:ext uri="{FF2B5EF4-FFF2-40B4-BE49-F238E27FC236}">
                <a16:creationId xmlns:a16="http://schemas.microsoft.com/office/drawing/2014/main" id="{7F80EA30-0D3B-C6B3-A020-F59CC3479AF5}"/>
              </a:ext>
            </a:extLst>
          </p:cNvPr>
          <p:cNvPicPr>
            <a:picLocks noChangeAspect="1"/>
          </p:cNvPicPr>
          <p:nvPr/>
        </p:nvPicPr>
        <p:blipFill>
          <a:blip r:embed="rId6"/>
          <a:stretch>
            <a:fillRect/>
          </a:stretch>
        </p:blipFill>
        <p:spPr>
          <a:xfrm>
            <a:off x="1525207" y="1961104"/>
            <a:ext cx="1280831" cy="1693707"/>
          </a:xfrm>
          <a:prstGeom prst="rect">
            <a:avLst/>
          </a:prstGeom>
        </p:spPr>
      </p:pic>
    </p:spTree>
    <p:extLst>
      <p:ext uri="{BB962C8B-B14F-4D97-AF65-F5344CB8AC3E}">
        <p14:creationId xmlns:p14="http://schemas.microsoft.com/office/powerpoint/2010/main" val="101739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L’ENTREPRISE</a:t>
            </a:r>
            <a:endParaRPr dirty="0"/>
          </a:p>
        </p:txBody>
      </p:sp>
      <p:sp>
        <p:nvSpPr>
          <p:cNvPr id="249" name="Google Shape;249;p40"/>
          <p:cNvSpPr txBox="1">
            <a:spLocks noGrp="1"/>
          </p:cNvSpPr>
          <p:nvPr>
            <p:ph type="subTitle" idx="1"/>
          </p:nvPr>
        </p:nvSpPr>
        <p:spPr>
          <a:xfrm>
            <a:off x="1428333" y="3058425"/>
            <a:ext cx="2845992"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Conception de systèmes embarqués de vision par ordinateur pour les véhicules autonomes</a:t>
            </a:r>
            <a:endParaRPr dirty="0"/>
          </a:p>
        </p:txBody>
      </p:sp>
      <p:sp>
        <p:nvSpPr>
          <p:cNvPr id="250" name="Google Shape;250;p40"/>
          <p:cNvSpPr txBox="1">
            <a:spLocks noGrp="1"/>
          </p:cNvSpPr>
          <p:nvPr>
            <p:ph type="ctrTitle"/>
          </p:nvPr>
        </p:nvSpPr>
        <p:spPr>
          <a:xfrm>
            <a:off x="727515" y="985228"/>
            <a:ext cx="3546818"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 VISION TRANSPORT</a:t>
            </a:r>
            <a:endParaRPr dirty="0"/>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050" name="Picture 2">
            <a:extLst>
              <a:ext uri="{FF2B5EF4-FFF2-40B4-BE49-F238E27FC236}">
                <a16:creationId xmlns:a16="http://schemas.microsoft.com/office/drawing/2014/main" id="{40B74FC8-6BE8-788C-B997-4C570F7C8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111" y="2212920"/>
            <a:ext cx="3546816" cy="165281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AAEFF3CA-A083-036B-33E5-86F0CF69DD2B}"/>
              </a:ext>
            </a:extLst>
          </p:cNvPr>
          <p:cNvPicPr>
            <a:picLocks noChangeAspect="1"/>
          </p:cNvPicPr>
          <p:nvPr/>
        </p:nvPicPr>
        <p:blipFill>
          <a:blip r:embed="rId4"/>
          <a:stretch>
            <a:fillRect/>
          </a:stretch>
        </p:blipFill>
        <p:spPr>
          <a:xfrm>
            <a:off x="-1817170" y="2361788"/>
            <a:ext cx="1777068" cy="1777068"/>
          </a:xfrm>
          <a:prstGeom prst="rect">
            <a:avLst/>
          </a:prstGeom>
        </p:spPr>
      </p:pic>
      <p:sp>
        <p:nvSpPr>
          <p:cNvPr id="3" name="Espace réservé du numéro de diapositive 2">
            <a:extLst>
              <a:ext uri="{FF2B5EF4-FFF2-40B4-BE49-F238E27FC236}">
                <a16:creationId xmlns:a16="http://schemas.microsoft.com/office/drawing/2014/main" id="{DD315C83-8E96-455C-D573-6179A3B56EDC}"/>
              </a:ext>
            </a:extLst>
          </p:cNvPr>
          <p:cNvSpPr>
            <a:spLocks noGrp="1"/>
          </p:cNvSpPr>
          <p:nvPr>
            <p:ph type="sldNum" sz="quarter" idx="10"/>
          </p:nvPr>
        </p:nvSpPr>
        <p:spPr/>
        <p:txBody>
          <a:bodyPr/>
          <a:lstStyle/>
          <a:p>
            <a:fld id="{BB0CE8BE-E0BF-4F6B-8E2C-049B883F87E6}" type="slidenum">
              <a:rPr lang="fr-FR" smtClean="0"/>
              <a:t>4</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CONCLUSION</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Pistes d’amélioration</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3AD60F23-CB0C-13E6-5F28-01F60F47C2A5}"/>
              </a:ext>
            </a:extLst>
          </p:cNvPr>
          <p:cNvSpPr>
            <a:spLocks noGrp="1"/>
          </p:cNvSpPr>
          <p:nvPr>
            <p:ph type="sldNum" sz="quarter" idx="10"/>
          </p:nvPr>
        </p:nvSpPr>
        <p:spPr/>
        <p:txBody>
          <a:bodyPr/>
          <a:lstStyle/>
          <a:p>
            <a:fld id="{BB0CE8BE-E0BF-4F6B-8E2C-049B883F87E6}" type="slidenum">
              <a:rPr lang="fr-FR" smtClean="0"/>
              <a:t>40</a:t>
            </a:fld>
            <a:endParaRPr lang="fr-FR"/>
          </a:p>
        </p:txBody>
      </p:sp>
    </p:spTree>
    <p:extLst>
      <p:ext uri="{BB962C8B-B14F-4D97-AF65-F5344CB8AC3E}">
        <p14:creationId xmlns:p14="http://schemas.microsoft.com/office/powerpoint/2010/main" val="5306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AMÉLIORATION D’UN MODÈLE</a:t>
            </a:r>
            <a:endParaRPr dirty="0"/>
          </a:p>
        </p:txBody>
      </p:sp>
      <p:sp>
        <p:nvSpPr>
          <p:cNvPr id="511" name="Google Shape;511;p52"/>
          <p:cNvSpPr txBox="1"/>
          <p:nvPr/>
        </p:nvSpPr>
        <p:spPr>
          <a:xfrm>
            <a:off x="1121714" y="2389785"/>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Couches</a:t>
            </a:r>
            <a:endParaRPr sz="1200" dirty="0">
              <a:solidFill>
                <a:srgbClr val="434343"/>
              </a:solidFill>
              <a:latin typeface="Roboto Condensed Light"/>
              <a:ea typeface="Roboto Condensed Light"/>
              <a:cs typeface="Roboto Condensed Light"/>
              <a:sym typeface="Roboto Condensed Light"/>
            </a:endParaRPr>
          </a:p>
        </p:txBody>
      </p:sp>
      <p:sp>
        <p:nvSpPr>
          <p:cNvPr id="2" name="Espace réservé du numéro de diapositive 1">
            <a:extLst>
              <a:ext uri="{FF2B5EF4-FFF2-40B4-BE49-F238E27FC236}">
                <a16:creationId xmlns:a16="http://schemas.microsoft.com/office/drawing/2014/main" id="{8FE1AD8B-8662-DF3E-5022-C40564BEF711}"/>
              </a:ext>
            </a:extLst>
          </p:cNvPr>
          <p:cNvSpPr>
            <a:spLocks noGrp="1"/>
          </p:cNvSpPr>
          <p:nvPr>
            <p:ph type="sldNum" sz="quarter" idx="10"/>
          </p:nvPr>
        </p:nvSpPr>
        <p:spPr/>
        <p:txBody>
          <a:bodyPr/>
          <a:lstStyle/>
          <a:p>
            <a:fld id="{BB0CE8BE-E0BF-4F6B-8E2C-049B883F87E6}" type="slidenum">
              <a:rPr lang="fr-FR" smtClean="0"/>
              <a:t>41</a:t>
            </a:fld>
            <a:endParaRPr lang="fr-FR"/>
          </a:p>
        </p:txBody>
      </p:sp>
      <p:pic>
        <p:nvPicPr>
          <p:cNvPr id="3" name="Graphique 2">
            <a:extLst>
              <a:ext uri="{FF2B5EF4-FFF2-40B4-BE49-F238E27FC236}">
                <a16:creationId xmlns:a16="http://schemas.microsoft.com/office/drawing/2014/main" id="{25BE66A0-24A6-851D-1AFE-DA9D5634D8F6}"/>
              </a:ext>
            </a:extLst>
          </p:cNvPr>
          <p:cNvPicPr>
            <a:picLocks noChangeAspect="1"/>
          </p:cNvPicPr>
          <p:nvPr>
            <p:custDataLst>
              <p:tags r:id="rId1"/>
            </p:custDataLst>
          </p:nvPr>
        </p:nvPicPr>
        <p:blipFill>
          <a:blip r:embed="rId10">
            <a:extLst>
              <a:ext uri="{96DAC541-7B7A-43D3-8B79-37D633B846F1}">
                <asvg:svgBlip xmlns:asvg="http://schemas.microsoft.com/office/drawing/2016/SVG/main" r:embed="rId11"/>
              </a:ext>
            </a:extLst>
          </a:blip>
          <a:stretch>
            <a:fillRect/>
          </a:stretch>
        </p:blipFill>
        <p:spPr>
          <a:xfrm>
            <a:off x="1533176" y="1731359"/>
            <a:ext cx="585276" cy="585276"/>
          </a:xfrm>
          <a:prstGeom prst="rect">
            <a:avLst/>
          </a:prstGeom>
        </p:spPr>
      </p:pic>
      <p:pic>
        <p:nvPicPr>
          <p:cNvPr id="4" name="Graphique 3">
            <a:extLst>
              <a:ext uri="{FF2B5EF4-FFF2-40B4-BE49-F238E27FC236}">
                <a16:creationId xmlns:a16="http://schemas.microsoft.com/office/drawing/2014/main" id="{3162CD37-F3EF-63B1-E9BC-EBEA133CE694}"/>
              </a:ext>
            </a:extLst>
          </p:cNvPr>
          <p:cNvPicPr>
            <a:picLocks noChangeAspect="1"/>
          </p:cNvPicPr>
          <p:nvPr>
            <p:custDataLst>
              <p:tags r:id="rId2"/>
            </p:custDataLst>
          </p:nvPr>
        </p:nvPicPr>
        <p:blipFill>
          <a:blip r:embed="rId12">
            <a:extLst>
              <a:ext uri="{96DAC541-7B7A-43D3-8B79-37D633B846F1}">
                <asvg:svgBlip xmlns:asvg="http://schemas.microsoft.com/office/drawing/2016/SVG/main" r:embed="rId13"/>
              </a:ext>
            </a:extLst>
          </a:blip>
          <a:stretch>
            <a:fillRect/>
          </a:stretch>
        </p:blipFill>
        <p:spPr>
          <a:xfrm>
            <a:off x="3316190" y="1731359"/>
            <a:ext cx="585276" cy="585276"/>
          </a:xfrm>
          <a:prstGeom prst="rect">
            <a:avLst/>
          </a:prstGeom>
        </p:spPr>
      </p:pic>
      <p:pic>
        <p:nvPicPr>
          <p:cNvPr id="5" name="Graphique 4">
            <a:extLst>
              <a:ext uri="{FF2B5EF4-FFF2-40B4-BE49-F238E27FC236}">
                <a16:creationId xmlns:a16="http://schemas.microsoft.com/office/drawing/2014/main" id="{C9E8D581-462B-0310-C980-48681535FA2B}"/>
              </a:ext>
            </a:extLst>
          </p:cNvPr>
          <p:cNvPicPr>
            <a:picLocks noChangeAspect="1"/>
          </p:cNvPicPr>
          <p:nvPr>
            <p:custDataLst>
              <p:tags r:id="rId3"/>
            </p:custDataLst>
          </p:nvPr>
        </p:nvPicPr>
        <p:blipFill>
          <a:blip r:embed="rId14">
            <a:extLst>
              <a:ext uri="{96DAC541-7B7A-43D3-8B79-37D633B846F1}">
                <asvg:svgBlip xmlns:asvg="http://schemas.microsoft.com/office/drawing/2016/SVG/main" r:embed="rId15"/>
              </a:ext>
            </a:extLst>
          </a:blip>
          <a:stretch>
            <a:fillRect/>
          </a:stretch>
        </p:blipFill>
        <p:spPr>
          <a:xfrm>
            <a:off x="5099204" y="1748847"/>
            <a:ext cx="585276" cy="585276"/>
          </a:xfrm>
          <a:prstGeom prst="rect">
            <a:avLst/>
          </a:prstGeom>
        </p:spPr>
      </p:pic>
      <p:pic>
        <p:nvPicPr>
          <p:cNvPr id="6" name="Graphique 5">
            <a:extLst>
              <a:ext uri="{FF2B5EF4-FFF2-40B4-BE49-F238E27FC236}">
                <a16:creationId xmlns:a16="http://schemas.microsoft.com/office/drawing/2014/main" id="{E85583C1-2A4F-CEF5-AF48-A26846784F48}"/>
              </a:ext>
            </a:extLst>
          </p:cNvPr>
          <p:cNvPicPr>
            <a:picLocks noChangeAspect="1"/>
          </p:cNvPicPr>
          <p:nvPr>
            <p:custDataLst>
              <p:tags r:id="rId4"/>
            </p:custDataLst>
          </p:nvPr>
        </p:nvPicPr>
        <p:blipFill>
          <a:blip r:embed="rId16">
            <a:extLst>
              <a:ext uri="{96DAC541-7B7A-43D3-8B79-37D633B846F1}">
                <asvg:svgBlip xmlns:asvg="http://schemas.microsoft.com/office/drawing/2016/SVG/main" r:embed="rId17"/>
              </a:ext>
            </a:extLst>
          </a:blip>
          <a:stretch>
            <a:fillRect/>
          </a:stretch>
        </p:blipFill>
        <p:spPr>
          <a:xfrm>
            <a:off x="6886513" y="1731359"/>
            <a:ext cx="585276" cy="585276"/>
          </a:xfrm>
          <a:prstGeom prst="rect">
            <a:avLst/>
          </a:prstGeom>
        </p:spPr>
      </p:pic>
      <p:pic>
        <p:nvPicPr>
          <p:cNvPr id="7" name="Graphique 6">
            <a:extLst>
              <a:ext uri="{FF2B5EF4-FFF2-40B4-BE49-F238E27FC236}">
                <a16:creationId xmlns:a16="http://schemas.microsoft.com/office/drawing/2014/main" id="{247E39C7-4F8A-2EBB-3050-D2BEF1CAA513}"/>
              </a:ext>
            </a:extLst>
          </p:cNvPr>
          <p:cNvPicPr>
            <a:picLocks noChangeAspect="1"/>
          </p:cNvPicPr>
          <p:nvPr>
            <p:custDataLst>
              <p:tags r:id="rId5"/>
            </p:custDataLst>
          </p:nvPr>
        </p:nvPicPr>
        <p:blipFill>
          <a:blip r:embed="rId18">
            <a:extLst>
              <a:ext uri="{96DAC541-7B7A-43D3-8B79-37D633B846F1}">
                <asvg:svgBlip xmlns:asvg="http://schemas.microsoft.com/office/drawing/2016/SVG/main" r:embed="rId19"/>
              </a:ext>
            </a:extLst>
          </a:blip>
          <a:stretch>
            <a:fillRect/>
          </a:stretch>
        </p:blipFill>
        <p:spPr>
          <a:xfrm>
            <a:off x="2440983" y="3419887"/>
            <a:ext cx="585276" cy="585276"/>
          </a:xfrm>
          <a:prstGeom prst="rect">
            <a:avLst/>
          </a:prstGeom>
        </p:spPr>
      </p:pic>
      <p:pic>
        <p:nvPicPr>
          <p:cNvPr id="8" name="Graphique 7">
            <a:extLst>
              <a:ext uri="{FF2B5EF4-FFF2-40B4-BE49-F238E27FC236}">
                <a16:creationId xmlns:a16="http://schemas.microsoft.com/office/drawing/2014/main" id="{1CCB29F9-EE3B-8E85-E44C-0F1467AE708B}"/>
              </a:ext>
            </a:extLst>
          </p:cNvPr>
          <p:cNvPicPr>
            <a:picLocks noChangeAspect="1"/>
          </p:cNvPicPr>
          <p:nvPr>
            <p:custDataLst>
              <p:tags r:id="rId6"/>
            </p:custDataLst>
          </p:nvPr>
        </p:nvPicPr>
        <p:blipFill>
          <a:blip r:embed="rId20">
            <a:extLst>
              <a:ext uri="{96DAC541-7B7A-43D3-8B79-37D633B846F1}">
                <asvg:svgBlip xmlns:asvg="http://schemas.microsoft.com/office/drawing/2016/SVG/main" r:embed="rId21"/>
              </a:ext>
            </a:extLst>
          </a:blip>
          <a:stretch>
            <a:fillRect/>
          </a:stretch>
        </p:blipFill>
        <p:spPr>
          <a:xfrm>
            <a:off x="4156828" y="3419887"/>
            <a:ext cx="585276" cy="585276"/>
          </a:xfrm>
          <a:prstGeom prst="rect">
            <a:avLst/>
          </a:prstGeom>
        </p:spPr>
      </p:pic>
      <p:pic>
        <p:nvPicPr>
          <p:cNvPr id="9" name="Graphique 8">
            <a:extLst>
              <a:ext uri="{FF2B5EF4-FFF2-40B4-BE49-F238E27FC236}">
                <a16:creationId xmlns:a16="http://schemas.microsoft.com/office/drawing/2014/main" id="{DD65F352-3BE9-27BD-2ED8-74EB81BCC60D}"/>
              </a:ext>
            </a:extLst>
          </p:cNvPr>
          <p:cNvPicPr>
            <a:picLocks noChangeAspect="1"/>
          </p:cNvPicPr>
          <p:nvPr>
            <p:custDataLst>
              <p:tags r:id="rId7"/>
            </p:custDataLst>
          </p:nvPr>
        </p:nvPicPr>
        <p:blipFill>
          <a:blip r:embed="rId22">
            <a:extLst>
              <a:ext uri="{96DAC541-7B7A-43D3-8B79-37D633B846F1}">
                <asvg:svgBlip xmlns:asvg="http://schemas.microsoft.com/office/drawing/2016/SVG/main" r:embed="rId23"/>
              </a:ext>
            </a:extLst>
          </a:blip>
          <a:stretch>
            <a:fillRect/>
          </a:stretch>
        </p:blipFill>
        <p:spPr>
          <a:xfrm>
            <a:off x="5872674" y="3419887"/>
            <a:ext cx="585276" cy="585276"/>
          </a:xfrm>
          <a:prstGeom prst="rect">
            <a:avLst/>
          </a:prstGeom>
        </p:spPr>
      </p:pic>
      <p:sp>
        <p:nvSpPr>
          <p:cNvPr id="10" name="Google Shape;511;p52">
            <a:extLst>
              <a:ext uri="{FF2B5EF4-FFF2-40B4-BE49-F238E27FC236}">
                <a16:creationId xmlns:a16="http://schemas.microsoft.com/office/drawing/2014/main" id="{E6BEC298-3292-06D0-1B0E-7B53FF310DA6}"/>
              </a:ext>
            </a:extLst>
          </p:cNvPr>
          <p:cNvSpPr txBox="1"/>
          <p:nvPr/>
        </p:nvSpPr>
        <p:spPr>
          <a:xfrm>
            <a:off x="2904728" y="2385014"/>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Neurones cachés</a:t>
            </a:r>
            <a:endParaRPr sz="1200" dirty="0">
              <a:solidFill>
                <a:srgbClr val="434343"/>
              </a:solidFill>
              <a:latin typeface="Roboto Condensed Light"/>
              <a:ea typeface="Roboto Condensed Light"/>
              <a:cs typeface="Roboto Condensed Light"/>
              <a:sym typeface="Roboto Condensed Light"/>
            </a:endParaRPr>
          </a:p>
        </p:txBody>
      </p:sp>
      <p:sp>
        <p:nvSpPr>
          <p:cNvPr id="11" name="Google Shape;511;p52">
            <a:extLst>
              <a:ext uri="{FF2B5EF4-FFF2-40B4-BE49-F238E27FC236}">
                <a16:creationId xmlns:a16="http://schemas.microsoft.com/office/drawing/2014/main" id="{820C1120-25F0-1398-E556-090ADCD7ED1B}"/>
              </a:ext>
            </a:extLst>
          </p:cNvPr>
          <p:cNvSpPr txBox="1"/>
          <p:nvPr/>
        </p:nvSpPr>
        <p:spPr>
          <a:xfrm>
            <a:off x="4687742" y="2385014"/>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Fonction d’activation</a:t>
            </a:r>
            <a:endParaRPr sz="1200" dirty="0">
              <a:solidFill>
                <a:srgbClr val="434343"/>
              </a:solidFill>
              <a:latin typeface="Roboto Condensed Light"/>
              <a:ea typeface="Roboto Condensed Light"/>
              <a:cs typeface="Roboto Condensed Light"/>
              <a:sym typeface="Roboto Condensed Light"/>
            </a:endParaRPr>
          </a:p>
        </p:txBody>
      </p:sp>
      <p:sp>
        <p:nvSpPr>
          <p:cNvPr id="12" name="Google Shape;511;p52">
            <a:extLst>
              <a:ext uri="{FF2B5EF4-FFF2-40B4-BE49-F238E27FC236}">
                <a16:creationId xmlns:a16="http://schemas.microsoft.com/office/drawing/2014/main" id="{209F94AE-FAE4-AB34-E4CD-0150F52F0EC1}"/>
              </a:ext>
            </a:extLst>
          </p:cNvPr>
          <p:cNvSpPr txBox="1"/>
          <p:nvPr/>
        </p:nvSpPr>
        <p:spPr>
          <a:xfrm>
            <a:off x="6475051" y="2385014"/>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Fonction d’optimisation</a:t>
            </a:r>
            <a:endParaRPr sz="1200" dirty="0">
              <a:solidFill>
                <a:srgbClr val="434343"/>
              </a:solidFill>
              <a:latin typeface="Roboto Condensed Light"/>
              <a:ea typeface="Roboto Condensed Light"/>
              <a:cs typeface="Roboto Condensed Light"/>
              <a:sym typeface="Roboto Condensed Light"/>
            </a:endParaRPr>
          </a:p>
        </p:txBody>
      </p:sp>
      <p:sp>
        <p:nvSpPr>
          <p:cNvPr id="13" name="Google Shape;511;p52">
            <a:extLst>
              <a:ext uri="{FF2B5EF4-FFF2-40B4-BE49-F238E27FC236}">
                <a16:creationId xmlns:a16="http://schemas.microsoft.com/office/drawing/2014/main" id="{0B23AF3F-E022-3525-7B62-BA952A0F9D80}"/>
              </a:ext>
            </a:extLst>
          </p:cNvPr>
          <p:cNvSpPr txBox="1"/>
          <p:nvPr/>
        </p:nvSpPr>
        <p:spPr>
          <a:xfrm>
            <a:off x="2029521" y="4073542"/>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Taux d’apprentissage</a:t>
            </a:r>
            <a:endParaRPr sz="1200" dirty="0">
              <a:solidFill>
                <a:srgbClr val="434343"/>
              </a:solidFill>
              <a:latin typeface="Roboto Condensed Light"/>
              <a:ea typeface="Roboto Condensed Light"/>
              <a:cs typeface="Roboto Condensed Light"/>
              <a:sym typeface="Roboto Condensed Light"/>
            </a:endParaRPr>
          </a:p>
        </p:txBody>
      </p:sp>
      <p:sp>
        <p:nvSpPr>
          <p:cNvPr id="14" name="Google Shape;511;p52">
            <a:extLst>
              <a:ext uri="{FF2B5EF4-FFF2-40B4-BE49-F238E27FC236}">
                <a16:creationId xmlns:a16="http://schemas.microsoft.com/office/drawing/2014/main" id="{2213EA0F-A248-B208-C089-DFD75544D9B8}"/>
              </a:ext>
            </a:extLst>
          </p:cNvPr>
          <p:cNvSpPr txBox="1"/>
          <p:nvPr/>
        </p:nvSpPr>
        <p:spPr>
          <a:xfrm>
            <a:off x="3745366" y="4073542"/>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Quantité de données</a:t>
            </a:r>
            <a:endParaRPr sz="1200" dirty="0">
              <a:solidFill>
                <a:srgbClr val="434343"/>
              </a:solidFill>
              <a:latin typeface="Roboto Condensed Light"/>
              <a:ea typeface="Roboto Condensed Light"/>
              <a:cs typeface="Roboto Condensed Light"/>
              <a:sym typeface="Roboto Condensed Light"/>
            </a:endParaRPr>
          </a:p>
        </p:txBody>
      </p:sp>
      <p:sp>
        <p:nvSpPr>
          <p:cNvPr id="15" name="Google Shape;511;p52">
            <a:extLst>
              <a:ext uri="{FF2B5EF4-FFF2-40B4-BE49-F238E27FC236}">
                <a16:creationId xmlns:a16="http://schemas.microsoft.com/office/drawing/2014/main" id="{06C1FFE1-4127-8E43-C3CF-243409DB5412}"/>
              </a:ext>
            </a:extLst>
          </p:cNvPr>
          <p:cNvSpPr txBox="1"/>
          <p:nvPr/>
        </p:nvSpPr>
        <p:spPr>
          <a:xfrm>
            <a:off x="5461211" y="4073542"/>
            <a:ext cx="1408200" cy="3639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Epoch</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95778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1"/>
                                        </p:tgtEl>
                                        <p:attrNameLst>
                                          <p:attrName>style.visibility</p:attrName>
                                        </p:attrNameLst>
                                      </p:cBhvr>
                                      <p:to>
                                        <p:strVal val="visible"/>
                                      </p:to>
                                    </p:set>
                                    <p:animEffect transition="in" filter="fade">
                                      <p:cBhvr>
                                        <p:cTn id="10" dur="500"/>
                                        <p:tgtEl>
                                          <p:spTgt spid="5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p:bldP spid="10" grpId="0"/>
      <p:bldP spid="11"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MERCI</a:t>
            </a:r>
            <a:endParaRPr dirty="0"/>
          </a:p>
        </p:txBody>
      </p:sp>
      <p:sp>
        <p:nvSpPr>
          <p:cNvPr id="663" name="Google Shape;663;p56"/>
          <p:cNvSpPr txBox="1">
            <a:spLocks noGrp="1"/>
          </p:cNvSpPr>
          <p:nvPr>
            <p:ph type="subTitle" idx="1"/>
          </p:nvPr>
        </p:nvSpPr>
        <p:spPr>
          <a:xfrm>
            <a:off x="2152500" y="2494850"/>
            <a:ext cx="4839000" cy="6654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fr-FR" dirty="0">
                <a:solidFill>
                  <a:srgbClr val="434343"/>
                </a:solidFill>
              </a:rPr>
              <a:t>Avez-vous des question ?</a:t>
            </a:r>
            <a:endParaRPr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
        <p:nvSpPr>
          <p:cNvPr id="2" name="Espace réservé du numéro de diapositive 1">
            <a:extLst>
              <a:ext uri="{FF2B5EF4-FFF2-40B4-BE49-F238E27FC236}">
                <a16:creationId xmlns:a16="http://schemas.microsoft.com/office/drawing/2014/main" id="{CB320562-4762-B3D6-B869-C92046BA4AA6}"/>
              </a:ext>
            </a:extLst>
          </p:cNvPr>
          <p:cNvSpPr>
            <a:spLocks noGrp="1"/>
          </p:cNvSpPr>
          <p:nvPr>
            <p:ph type="sldNum" sz="quarter" idx="10"/>
          </p:nvPr>
        </p:nvSpPr>
        <p:spPr/>
        <p:txBody>
          <a:bodyPr/>
          <a:lstStyle/>
          <a:p>
            <a:fld id="{BB0CE8BE-E0BF-4F6B-8E2C-049B883F87E6}" type="slidenum">
              <a:rPr lang="fr-FR" smtClean="0"/>
              <a:t>42</a:t>
            </a:fld>
            <a:endParaRPr lang="fr-FR"/>
          </a:p>
        </p:txBody>
      </p:sp>
    </p:spTree>
    <p:extLst>
      <p:ext uri="{BB962C8B-B14F-4D97-AF65-F5344CB8AC3E}">
        <p14:creationId xmlns:p14="http://schemas.microsoft.com/office/powerpoint/2010/main" val="375889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Conception d’un premier modèle de segmentation</a:t>
            </a:r>
            <a:endParaRP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OBJECTIFS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pic>
        <p:nvPicPr>
          <p:cNvPr id="6" name="Image 5">
            <a:extLst>
              <a:ext uri="{FF2B5EF4-FFF2-40B4-BE49-F238E27FC236}">
                <a16:creationId xmlns:a16="http://schemas.microsoft.com/office/drawing/2014/main" id="{CE4F31B3-DE0C-8A4E-88CB-8CED2CDAFD81}"/>
              </a:ext>
            </a:extLst>
          </p:cNvPr>
          <p:cNvPicPr>
            <a:picLocks noChangeAspect="1"/>
          </p:cNvPicPr>
          <p:nvPr/>
        </p:nvPicPr>
        <p:blipFill>
          <a:blip r:embed="rId3"/>
          <a:stretch>
            <a:fillRect/>
          </a:stretch>
        </p:blipFill>
        <p:spPr>
          <a:xfrm>
            <a:off x="861282" y="2361788"/>
            <a:ext cx="1777068" cy="1777068"/>
          </a:xfrm>
          <a:prstGeom prst="rect">
            <a:avLst/>
          </a:prstGeom>
        </p:spPr>
      </p:pic>
      <p:pic>
        <p:nvPicPr>
          <p:cNvPr id="8" name="Image 7">
            <a:extLst>
              <a:ext uri="{FF2B5EF4-FFF2-40B4-BE49-F238E27FC236}">
                <a16:creationId xmlns:a16="http://schemas.microsoft.com/office/drawing/2014/main" id="{65BF1A96-8F37-EAC9-CB2A-141AA7651B9F}"/>
              </a:ext>
            </a:extLst>
          </p:cNvPr>
          <p:cNvPicPr>
            <a:picLocks noChangeAspect="1"/>
          </p:cNvPicPr>
          <p:nvPr/>
        </p:nvPicPr>
        <p:blipFill>
          <a:blip r:embed="rId4"/>
          <a:stretch>
            <a:fillRect/>
          </a:stretch>
        </p:blipFill>
        <p:spPr>
          <a:xfrm>
            <a:off x="7976354" y="813895"/>
            <a:ext cx="680605" cy="680605"/>
          </a:xfrm>
          <a:prstGeom prst="rect">
            <a:avLst/>
          </a:prstGeom>
        </p:spPr>
      </p:pic>
      <p:sp>
        <p:nvSpPr>
          <p:cNvPr id="2" name="Espace réservé du numéro de diapositive 1">
            <a:extLst>
              <a:ext uri="{FF2B5EF4-FFF2-40B4-BE49-F238E27FC236}">
                <a16:creationId xmlns:a16="http://schemas.microsoft.com/office/drawing/2014/main" id="{81E2318D-7D42-D495-7D1E-D460A9EF993B}"/>
              </a:ext>
            </a:extLst>
          </p:cNvPr>
          <p:cNvSpPr>
            <a:spLocks noGrp="1"/>
          </p:cNvSpPr>
          <p:nvPr>
            <p:ph type="sldNum" sz="quarter" idx="10"/>
          </p:nvPr>
        </p:nvSpPr>
        <p:spPr/>
        <p:txBody>
          <a:bodyPr/>
          <a:lstStyle/>
          <a:p>
            <a:fld id="{BB0CE8BE-E0BF-4F6B-8E2C-049B883F87E6}" type="slidenum">
              <a:rPr lang="fr-FR" smtClean="0"/>
              <a:t>5</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ÉQUIPE</a:t>
            </a:r>
            <a:endParaRPr dirty="0"/>
          </a:p>
        </p:txBody>
      </p:sp>
      <p:grpSp>
        <p:nvGrpSpPr>
          <p:cNvPr id="493" name="Google Shape;493;p52"/>
          <p:cNvGrpSpPr/>
          <p:nvPr/>
        </p:nvGrpSpPr>
        <p:grpSpPr>
          <a:xfrm>
            <a:off x="1770611"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3321460"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836875"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6" name="Google Shape;506;p52"/>
          <p:cNvSpPr/>
          <p:nvPr/>
        </p:nvSpPr>
        <p:spPr>
          <a:xfrm rot="10800000" flipH="1">
            <a:off x="6349880" y="1996358"/>
            <a:ext cx="782515" cy="792615"/>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2"/>
          <p:cNvSpPr txBox="1"/>
          <p:nvPr/>
        </p:nvSpPr>
        <p:spPr>
          <a:xfrm>
            <a:off x="1450868"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Acquisition des données</a:t>
            </a:r>
            <a:endParaRPr sz="1200" dirty="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3326039"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dirty="0">
                <a:solidFill>
                  <a:srgbClr val="FFFFFF"/>
                </a:solidFill>
                <a:latin typeface="Exo 2"/>
                <a:ea typeface="Exo 2"/>
                <a:cs typeface="Exo 2"/>
                <a:sym typeface="Exo 2"/>
              </a:rPr>
              <a:t>FRANCK</a:t>
            </a:r>
            <a:endParaRPr sz="1200" b="1" dirty="0">
              <a:solidFill>
                <a:srgbClr val="FFFFFF"/>
              </a:solidFill>
              <a:latin typeface="Exo 2"/>
              <a:ea typeface="Exo 2"/>
              <a:cs typeface="Exo 2"/>
              <a:sym typeface="Exo 2"/>
            </a:endParaRPr>
          </a:p>
        </p:txBody>
      </p:sp>
      <p:sp>
        <p:nvSpPr>
          <p:cNvPr id="513" name="Google Shape;513;p52"/>
          <p:cNvSpPr txBox="1"/>
          <p:nvPr/>
        </p:nvSpPr>
        <p:spPr>
          <a:xfrm>
            <a:off x="6335863"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dirty="0">
                <a:solidFill>
                  <a:srgbClr val="FFFFFF"/>
                </a:solidFill>
                <a:latin typeface="Exo 2"/>
                <a:ea typeface="Exo 2"/>
                <a:cs typeface="Exo 2"/>
                <a:sym typeface="Exo 2"/>
              </a:rPr>
              <a:t>LAURA</a:t>
            </a:r>
            <a:endParaRPr sz="1200" b="1" dirty="0">
              <a:solidFill>
                <a:srgbClr val="FFFFFF"/>
              </a:solidFill>
              <a:latin typeface="Exo 2"/>
              <a:ea typeface="Exo 2"/>
              <a:cs typeface="Exo 2"/>
              <a:sym typeface="Exo 2"/>
            </a:endParaRPr>
          </a:p>
        </p:txBody>
      </p:sp>
      <p:sp>
        <p:nvSpPr>
          <p:cNvPr id="514" name="Google Shape;514;p52"/>
          <p:cNvSpPr txBox="1"/>
          <p:nvPr/>
        </p:nvSpPr>
        <p:spPr>
          <a:xfrm>
            <a:off x="4809872" y="3334351"/>
            <a:ext cx="850991"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dirty="0">
                <a:solidFill>
                  <a:srgbClr val="FFFFFF"/>
                </a:solidFill>
                <a:latin typeface="Exo 2"/>
                <a:ea typeface="Exo 2"/>
                <a:cs typeface="Exo 2"/>
                <a:sym typeface="Exo 2"/>
              </a:rPr>
              <a:t>SOFIANE</a:t>
            </a:r>
            <a:endParaRPr sz="1200" b="1" dirty="0">
              <a:solidFill>
                <a:srgbClr val="FFFFFF"/>
              </a:solidFill>
              <a:latin typeface="Exo 2"/>
              <a:ea typeface="Exo 2"/>
              <a:cs typeface="Exo 2"/>
              <a:sym typeface="Exo 2"/>
            </a:endParaRPr>
          </a:p>
        </p:txBody>
      </p:sp>
      <p:sp>
        <p:nvSpPr>
          <p:cNvPr id="516" name="Google Shape;516;p52"/>
          <p:cNvSpPr txBox="1"/>
          <p:nvPr/>
        </p:nvSpPr>
        <p:spPr>
          <a:xfrm>
            <a:off x="4531268"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Segmentation des images</a:t>
            </a:r>
            <a:endParaRPr sz="1200" dirty="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6037513" y="1332633"/>
            <a:ext cx="1408200" cy="49665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Système de décision</a:t>
            </a:r>
            <a:endParaRPr sz="1200" dirty="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3018167"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Traitement des images</a:t>
            </a:r>
            <a:endParaRPr sz="12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B1592107-DB3B-6602-FBC3-B58AECC93159}"/>
              </a:ext>
            </a:extLst>
          </p:cNvPr>
          <p:cNvPicPr>
            <a:picLocks noChangeAspect="1"/>
          </p:cNvPicPr>
          <p:nvPr/>
        </p:nvPicPr>
        <p:blipFill>
          <a:blip r:embed="rId3"/>
          <a:stretch>
            <a:fillRect/>
          </a:stretch>
        </p:blipFill>
        <p:spPr>
          <a:xfrm>
            <a:off x="3925267" y="1617373"/>
            <a:ext cx="606001" cy="606001"/>
          </a:xfrm>
          <a:prstGeom prst="rect">
            <a:avLst/>
          </a:prstGeom>
        </p:spPr>
      </p:pic>
      <p:pic>
        <p:nvPicPr>
          <p:cNvPr id="5" name="Image 4">
            <a:extLst>
              <a:ext uri="{FF2B5EF4-FFF2-40B4-BE49-F238E27FC236}">
                <a16:creationId xmlns:a16="http://schemas.microsoft.com/office/drawing/2014/main" id="{1D773EDB-A80D-C0DF-56E6-A852379967DA}"/>
              </a:ext>
            </a:extLst>
          </p:cNvPr>
          <p:cNvPicPr>
            <a:picLocks noChangeAspect="1"/>
          </p:cNvPicPr>
          <p:nvPr/>
        </p:nvPicPr>
        <p:blipFill>
          <a:blip r:embed="rId4"/>
          <a:stretch>
            <a:fillRect/>
          </a:stretch>
        </p:blipFill>
        <p:spPr>
          <a:xfrm>
            <a:off x="6879736" y="1695988"/>
            <a:ext cx="606002" cy="606002"/>
          </a:xfrm>
          <a:prstGeom prst="rect">
            <a:avLst/>
          </a:prstGeom>
        </p:spPr>
      </p:pic>
      <p:pic>
        <p:nvPicPr>
          <p:cNvPr id="9" name="Image 8">
            <a:extLst>
              <a:ext uri="{FF2B5EF4-FFF2-40B4-BE49-F238E27FC236}">
                <a16:creationId xmlns:a16="http://schemas.microsoft.com/office/drawing/2014/main" id="{D8BFEC70-218C-4DA4-B80A-BC4535784C12}"/>
              </a:ext>
            </a:extLst>
          </p:cNvPr>
          <p:cNvPicPr>
            <a:picLocks noChangeAspect="1"/>
          </p:cNvPicPr>
          <p:nvPr/>
        </p:nvPicPr>
        <p:blipFill>
          <a:blip r:embed="rId5"/>
          <a:stretch>
            <a:fillRect/>
          </a:stretch>
        </p:blipFill>
        <p:spPr>
          <a:xfrm>
            <a:off x="5390536" y="2768865"/>
            <a:ext cx="606001" cy="606001"/>
          </a:xfrm>
          <a:prstGeom prst="rect">
            <a:avLst/>
          </a:prstGeom>
        </p:spPr>
      </p:pic>
      <p:pic>
        <p:nvPicPr>
          <p:cNvPr id="15" name="Image 14">
            <a:extLst>
              <a:ext uri="{FF2B5EF4-FFF2-40B4-BE49-F238E27FC236}">
                <a16:creationId xmlns:a16="http://schemas.microsoft.com/office/drawing/2014/main" id="{BA5B50B1-85A8-26CA-B917-B5226F7CA29F}"/>
              </a:ext>
            </a:extLst>
          </p:cNvPr>
          <p:cNvPicPr>
            <a:picLocks noChangeAspect="1"/>
          </p:cNvPicPr>
          <p:nvPr/>
        </p:nvPicPr>
        <p:blipFill>
          <a:blip r:embed="rId6"/>
          <a:stretch>
            <a:fillRect/>
          </a:stretch>
        </p:blipFill>
        <p:spPr>
          <a:xfrm>
            <a:off x="1927795" y="3278178"/>
            <a:ext cx="468148" cy="468148"/>
          </a:xfrm>
          <a:prstGeom prst="rect">
            <a:avLst/>
          </a:prstGeom>
        </p:spPr>
      </p:pic>
      <p:pic>
        <p:nvPicPr>
          <p:cNvPr id="16" name="Image 15">
            <a:extLst>
              <a:ext uri="{FF2B5EF4-FFF2-40B4-BE49-F238E27FC236}">
                <a16:creationId xmlns:a16="http://schemas.microsoft.com/office/drawing/2014/main" id="{9DDFCAA4-A160-4B79-AB7E-989070A2C81E}"/>
              </a:ext>
            </a:extLst>
          </p:cNvPr>
          <p:cNvPicPr>
            <a:picLocks noChangeAspect="1"/>
          </p:cNvPicPr>
          <p:nvPr/>
        </p:nvPicPr>
        <p:blipFill>
          <a:blip r:embed="rId7"/>
          <a:stretch>
            <a:fillRect/>
          </a:stretch>
        </p:blipFill>
        <p:spPr>
          <a:xfrm>
            <a:off x="9212802" y="2361788"/>
            <a:ext cx="1777068" cy="1777068"/>
          </a:xfrm>
          <a:prstGeom prst="rect">
            <a:avLst/>
          </a:prstGeom>
        </p:spPr>
      </p:pic>
      <p:sp>
        <p:nvSpPr>
          <p:cNvPr id="2" name="Espace réservé du numéro de diapositive 1">
            <a:extLst>
              <a:ext uri="{FF2B5EF4-FFF2-40B4-BE49-F238E27FC236}">
                <a16:creationId xmlns:a16="http://schemas.microsoft.com/office/drawing/2014/main" id="{E1585D3C-4B2B-CE32-C23C-603803AEAC6B}"/>
              </a:ext>
            </a:extLst>
          </p:cNvPr>
          <p:cNvSpPr>
            <a:spLocks noGrp="1"/>
          </p:cNvSpPr>
          <p:nvPr>
            <p:ph type="sldNum" sz="quarter" idx="10"/>
          </p:nvPr>
        </p:nvSpPr>
        <p:spPr/>
        <p:txBody>
          <a:bodyPr/>
          <a:lstStyle/>
          <a:p>
            <a:fld id="{BB0CE8BE-E0BF-4F6B-8E2C-049B883F87E6}" type="slidenum">
              <a:rPr lang="fr-FR" smtClean="0"/>
              <a:t>6</a:t>
            </a:fld>
            <a:endParaRPr lang="fr-FR"/>
          </a:p>
        </p:txBody>
      </p:sp>
    </p:spTree>
    <p:extLst>
      <p:ext uri="{BB962C8B-B14F-4D97-AF65-F5344CB8AC3E}">
        <p14:creationId xmlns:p14="http://schemas.microsoft.com/office/powerpoint/2010/main" val="245494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LES DONNÉES</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Données cityscapes et principes de segmentation </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0D98E103-A49C-5C96-EDAC-11D15818DC68}"/>
              </a:ext>
            </a:extLst>
          </p:cNvPr>
          <p:cNvSpPr>
            <a:spLocks noGrp="1"/>
          </p:cNvSpPr>
          <p:nvPr>
            <p:ph type="sldNum" sz="quarter" idx="10"/>
          </p:nvPr>
        </p:nvSpPr>
        <p:spPr/>
        <p:txBody>
          <a:bodyPr/>
          <a:lstStyle/>
          <a:p>
            <a:fld id="{BB0CE8BE-E0BF-4F6B-8E2C-049B883F87E6}" type="slidenum">
              <a:rPr lang="fr-FR" smtClean="0"/>
              <a:t>7</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DONNÉES</a:t>
            </a:r>
            <a:endParaRPr dirty="0"/>
          </a:p>
        </p:txBody>
      </p:sp>
      <p:pic>
        <p:nvPicPr>
          <p:cNvPr id="6" name="Picture 2">
            <a:extLst>
              <a:ext uri="{FF2B5EF4-FFF2-40B4-BE49-F238E27FC236}">
                <a16:creationId xmlns:a16="http://schemas.microsoft.com/office/drawing/2014/main" id="{0AAA59FC-35EA-34DC-10E8-663F3CF4DF69}"/>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281931" y="1594131"/>
            <a:ext cx="4580137" cy="84525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CFA96CDF-ABD2-DD27-F0BF-609FFB91E9D0}"/>
              </a:ext>
            </a:extLst>
          </p:cNvPr>
          <p:cNvPicPr>
            <a:picLocks noChangeAspect="1"/>
          </p:cNvPicPr>
          <p:nvPr/>
        </p:nvPicPr>
        <p:blipFill>
          <a:blip r:embed="rId5"/>
          <a:stretch>
            <a:fillRect/>
          </a:stretch>
        </p:blipFill>
        <p:spPr>
          <a:xfrm>
            <a:off x="1062730" y="3077056"/>
            <a:ext cx="3069579" cy="1534790"/>
          </a:xfrm>
          <a:prstGeom prst="rect">
            <a:avLst/>
          </a:prstGeom>
        </p:spPr>
      </p:pic>
      <p:pic>
        <p:nvPicPr>
          <p:cNvPr id="10" name="Image 9">
            <a:extLst>
              <a:ext uri="{FF2B5EF4-FFF2-40B4-BE49-F238E27FC236}">
                <a16:creationId xmlns:a16="http://schemas.microsoft.com/office/drawing/2014/main" id="{B162EA46-869C-7D9E-CFC7-828CA01E20BF}"/>
              </a:ext>
            </a:extLst>
          </p:cNvPr>
          <p:cNvPicPr>
            <a:picLocks noChangeAspect="1"/>
          </p:cNvPicPr>
          <p:nvPr/>
        </p:nvPicPr>
        <p:blipFill>
          <a:blip r:embed="rId6"/>
          <a:stretch>
            <a:fillRect/>
          </a:stretch>
        </p:blipFill>
        <p:spPr>
          <a:xfrm>
            <a:off x="5011691" y="3077056"/>
            <a:ext cx="3069579" cy="1534790"/>
          </a:xfrm>
          <a:prstGeom prst="rect">
            <a:avLst/>
          </a:prstGeom>
        </p:spPr>
      </p:pic>
      <p:sp>
        <p:nvSpPr>
          <p:cNvPr id="2" name="Espace réservé du numéro de diapositive 1">
            <a:extLst>
              <a:ext uri="{FF2B5EF4-FFF2-40B4-BE49-F238E27FC236}">
                <a16:creationId xmlns:a16="http://schemas.microsoft.com/office/drawing/2014/main" id="{BB036702-9ECB-E2B3-8336-1EBA1E647E94}"/>
              </a:ext>
            </a:extLst>
          </p:cNvPr>
          <p:cNvSpPr>
            <a:spLocks noGrp="1"/>
          </p:cNvSpPr>
          <p:nvPr>
            <p:ph type="sldNum" sz="quarter" idx="10"/>
          </p:nvPr>
        </p:nvSpPr>
        <p:spPr/>
        <p:txBody>
          <a:bodyPr/>
          <a:lstStyle/>
          <a:p>
            <a:fld id="{BB0CE8BE-E0BF-4F6B-8E2C-049B883F87E6}" type="slidenum">
              <a:rPr lang="fr-FR" smtClean="0"/>
              <a:t>8</a:t>
            </a:fld>
            <a:endParaRPr lang="fr-FR"/>
          </a:p>
        </p:txBody>
      </p:sp>
    </p:spTree>
    <p:extLst>
      <p:ext uri="{BB962C8B-B14F-4D97-AF65-F5344CB8AC3E}">
        <p14:creationId xmlns:p14="http://schemas.microsoft.com/office/powerpoint/2010/main" val="62972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DONNÉES</a:t>
            </a:r>
            <a:endParaRPr dirty="0"/>
          </a:p>
        </p:txBody>
      </p:sp>
      <p:sp>
        <p:nvSpPr>
          <p:cNvPr id="287" name="Google Shape;287;p42"/>
          <p:cNvSpPr txBox="1">
            <a:spLocks noGrp="1"/>
          </p:cNvSpPr>
          <p:nvPr>
            <p:ph type="title" idx="2"/>
          </p:nvPr>
        </p:nvSpPr>
        <p:spPr>
          <a:xfrm>
            <a:off x="851451" y="1475125"/>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2975</a:t>
            </a:r>
            <a:endParaRPr dirty="0"/>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Images d’entraînement</a:t>
            </a:r>
            <a:endParaRPr dirty="0"/>
          </a:p>
        </p:txBody>
      </p:sp>
      <p:sp>
        <p:nvSpPr>
          <p:cNvPr id="289" name="Google Shape;289;p42"/>
          <p:cNvSpPr txBox="1">
            <a:spLocks noGrp="1"/>
          </p:cNvSpPr>
          <p:nvPr>
            <p:ph type="title" idx="3"/>
          </p:nvPr>
        </p:nvSpPr>
        <p:spPr>
          <a:xfrm>
            <a:off x="1964851" y="2475350"/>
            <a:ext cx="2097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1525</a:t>
            </a:r>
            <a:endParaRPr dirty="0"/>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de test</a:t>
            </a:r>
            <a:endParaRPr dirty="0"/>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500</a:t>
            </a:r>
            <a:endParaRPr dirty="0"/>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de validation</a:t>
            </a:r>
            <a:endParaRPr dirty="0"/>
          </a:p>
        </p:txBody>
      </p:sp>
      <p:sp>
        <p:nvSpPr>
          <p:cNvPr id="2" name="Espace réservé du numéro de diapositive 1">
            <a:extLst>
              <a:ext uri="{FF2B5EF4-FFF2-40B4-BE49-F238E27FC236}">
                <a16:creationId xmlns:a16="http://schemas.microsoft.com/office/drawing/2014/main" id="{29B8FB1E-9A1F-6C7D-D5AC-9A3DA4D73640}"/>
              </a:ext>
            </a:extLst>
          </p:cNvPr>
          <p:cNvSpPr>
            <a:spLocks noGrp="1"/>
          </p:cNvSpPr>
          <p:nvPr>
            <p:ph type="sldNum" sz="quarter" idx="10"/>
          </p:nvPr>
        </p:nvSpPr>
        <p:spPr/>
        <p:txBody>
          <a:bodyPr/>
          <a:lstStyle/>
          <a:p>
            <a:fld id="{BB0CE8BE-E0BF-4F6B-8E2C-049B883F87E6}" type="slidenum">
              <a:rPr lang="fr-FR" smtClean="0"/>
              <a:t>9</a:t>
            </a:fld>
            <a:endParaRPr lang="fr-FR"/>
          </a:p>
        </p:txBody>
      </p:sp>
    </p:spTree>
    <p:extLst>
      <p:ext uri="{BB962C8B-B14F-4D97-AF65-F5344CB8AC3E}">
        <p14:creationId xmlns:p14="http://schemas.microsoft.com/office/powerpoint/2010/main" val="1066013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6"/>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8"/>
</p:tagLst>
</file>

<file path=ppt/tags/tag15.xml><?xml version="1.0" encoding="utf-8"?>
<p:tagLst xmlns:a="http://schemas.openxmlformats.org/drawingml/2006/main" xmlns:r="http://schemas.openxmlformats.org/officeDocument/2006/relationships" xmlns:p="http://schemas.openxmlformats.org/presentationml/2006/main">
  <p:tag name="NUM" val="10"/>
</p:tagLst>
</file>

<file path=ppt/tags/tag16.xml><?xml version="1.0" encoding="utf-8"?>
<p:tagLst xmlns:a="http://schemas.openxmlformats.org/drawingml/2006/main" xmlns:r="http://schemas.openxmlformats.org/officeDocument/2006/relationships" xmlns:p="http://schemas.openxmlformats.org/presentationml/2006/main">
  <p:tag name="NUM" val="12"/>
</p:tagLst>
</file>

<file path=ppt/tags/tag17.xml><?xml version="1.0" encoding="utf-8"?>
<p:tagLst xmlns:a="http://schemas.openxmlformats.org/drawingml/2006/main" xmlns:r="http://schemas.openxmlformats.org/officeDocument/2006/relationships" xmlns:p="http://schemas.openxmlformats.org/presentationml/2006/main">
  <p:tag name="NUM" val="14"/>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ags/tag6.xml><?xml version="1.0" encoding="utf-8"?>
<p:tagLst xmlns:a="http://schemas.openxmlformats.org/drawingml/2006/main" xmlns:r="http://schemas.openxmlformats.org/officeDocument/2006/relationships" xmlns:p="http://schemas.openxmlformats.org/presentationml/2006/main">
  <p:tag name="NUM" val="10"/>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TotalTime>
  <Words>511</Words>
  <Application>Microsoft Office PowerPoint</Application>
  <PresentationFormat>Affichage à l'écran (16:9)</PresentationFormat>
  <Paragraphs>206</Paragraphs>
  <Slides>42</Slides>
  <Notes>42</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42</vt:i4>
      </vt:variant>
    </vt:vector>
  </HeadingPairs>
  <TitlesOfParts>
    <vt:vector size="48" baseType="lpstr">
      <vt:lpstr>Exo 2</vt:lpstr>
      <vt:lpstr>Roboto Condensed</vt:lpstr>
      <vt:lpstr>Fira Sans Extra Condensed Medium</vt:lpstr>
      <vt:lpstr>Arial</vt:lpstr>
      <vt:lpstr>Roboto Condensed Light</vt:lpstr>
      <vt:lpstr>Tech Newsletter XL by Slidesgo</vt:lpstr>
      <vt:lpstr>CONCEPTION D’UNE VOITURE AUTONOME</vt:lpstr>
      <vt:lpstr>SOMMAIRE</vt:lpstr>
      <vt:lpstr>INTRODUCTION</vt:lpstr>
      <vt:lpstr>L’ENTREPRISE</vt:lpstr>
      <vt:lpstr>OBJECTIFS</vt:lpstr>
      <vt:lpstr>ÉQUIPE</vt:lpstr>
      <vt:lpstr>LES DONNÉES</vt:lpstr>
      <vt:lpstr>LES DONNÉES</vt:lpstr>
      <vt:lpstr>LES DONNÉES</vt:lpstr>
      <vt:lpstr>PRINCIPES DE SEGMENTATION</vt:lpstr>
      <vt:lpstr>LES DONNÉES</vt:lpstr>
      <vt:lpstr>LES DONNÉES</vt:lpstr>
      <vt:lpstr>LES DONNÉES</vt:lpstr>
      <vt:lpstr>AUGMENTATION DES DONNÉES</vt:lpstr>
      <vt:lpstr>AUGMENTATION DES DONNÉES</vt:lpstr>
      <vt:lpstr>GÉNÉRATEUR DE DONNÉES</vt:lpstr>
      <vt:lpstr>MODÈLES</vt:lpstr>
      <vt:lpstr>MODÈLES</vt:lpstr>
      <vt:lpstr>UNET</vt:lpstr>
      <vt:lpstr>UNET VGG16</vt:lpstr>
      <vt:lpstr>FPN</vt:lpstr>
      <vt:lpstr>TRANSFER LERNING</vt:lpstr>
      <vt:lpstr>TRAIN AND EVAL</vt:lpstr>
      <vt:lpstr>MÉTRIQUES</vt:lpstr>
      <vt:lpstr>MÉTRIQUES</vt:lpstr>
      <vt:lpstr>PRÉPARATION</vt:lpstr>
      <vt:lpstr>PRÉPARATION DES DONNÉES</vt:lpstr>
      <vt:lpstr>PRÉPARATION DES DONNÉES</vt:lpstr>
      <vt:lpstr>INITIALISATION DES MODÈLES</vt:lpstr>
      <vt:lpstr>COMPARAISON DES MODÈLES</vt:lpstr>
      <vt:lpstr>IoU Score</vt:lpstr>
      <vt:lpstr>Training Time</vt:lpstr>
      <vt:lpstr>TABLEAU SYNTHÉTIQUE</vt:lpstr>
      <vt:lpstr>UNET VGG16</vt:lpstr>
      <vt:lpstr>PRÉDICTION</vt:lpstr>
      <vt:lpstr>MISE EN PRODUCTION</vt:lpstr>
      <vt:lpstr>DÉPLOIEMENT</vt:lpstr>
      <vt:lpstr>STREAMLIT</vt:lpstr>
      <vt:lpstr>DÉMONSTRATION</vt:lpstr>
      <vt:lpstr>CONCLUSION</vt:lpstr>
      <vt:lpstr>AMÉLIORATION D’UN MODÈLE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D’UNE VOITURE AUTONOME</dc:title>
  <cp:lastModifiedBy>Sofiane Derraz</cp:lastModifiedBy>
  <cp:revision>52</cp:revision>
  <dcterms:modified xsi:type="dcterms:W3CDTF">2022-10-15T15:13:04Z</dcterms:modified>
</cp:coreProperties>
</file>